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3"/>
  </p:notesMasterIdLst>
  <p:sldIdLst>
    <p:sldId id="256" r:id="rId2"/>
    <p:sldId id="365" r:id="rId3"/>
    <p:sldId id="258" r:id="rId4"/>
    <p:sldId id="260" r:id="rId5"/>
    <p:sldId id="261" r:id="rId6"/>
    <p:sldId id="262" r:id="rId7"/>
    <p:sldId id="263" r:id="rId8"/>
    <p:sldId id="264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289" r:id="rId27"/>
    <p:sldId id="290" r:id="rId28"/>
    <p:sldId id="291" r:id="rId29"/>
    <p:sldId id="292" r:id="rId30"/>
    <p:sldId id="293" r:id="rId31"/>
    <p:sldId id="294" r:id="rId32"/>
    <p:sldId id="295" r:id="rId33"/>
    <p:sldId id="296" r:id="rId34"/>
    <p:sldId id="297" r:id="rId35"/>
    <p:sldId id="298" r:id="rId36"/>
    <p:sldId id="299" r:id="rId37"/>
    <p:sldId id="300" r:id="rId38"/>
    <p:sldId id="301" r:id="rId39"/>
    <p:sldId id="302" r:id="rId40"/>
    <p:sldId id="303" r:id="rId41"/>
    <p:sldId id="304" r:id="rId42"/>
    <p:sldId id="305" r:id="rId43"/>
    <p:sldId id="306" r:id="rId44"/>
    <p:sldId id="307" r:id="rId45"/>
    <p:sldId id="308" r:id="rId46"/>
    <p:sldId id="309" r:id="rId47"/>
    <p:sldId id="310" r:id="rId48"/>
    <p:sldId id="311" r:id="rId49"/>
    <p:sldId id="312" r:id="rId50"/>
    <p:sldId id="313" r:id="rId51"/>
    <p:sldId id="314" r:id="rId52"/>
    <p:sldId id="366" r:id="rId53"/>
    <p:sldId id="367" r:id="rId54"/>
    <p:sldId id="368" r:id="rId55"/>
    <p:sldId id="369" r:id="rId56"/>
    <p:sldId id="370" r:id="rId57"/>
    <p:sldId id="371" r:id="rId58"/>
    <p:sldId id="372" r:id="rId59"/>
    <p:sldId id="373" r:id="rId60"/>
    <p:sldId id="375" r:id="rId61"/>
    <p:sldId id="376" r:id="rId62"/>
    <p:sldId id="377" r:id="rId63"/>
    <p:sldId id="378" r:id="rId64"/>
    <p:sldId id="379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224" y="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07" Type="http://schemas.openxmlformats.org/officeDocument/2006/relationships/tableStyles" Target="tableStyles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53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68541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96045149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39406977"/>
      </p:ext>
    </p:extLst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717361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220480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601481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443973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343440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828855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70207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443902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635018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153775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098588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156224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073619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1515220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246219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1427061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3213550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378881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8524126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0485193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624538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4808258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3264949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179443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0491628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4599684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5651015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3301431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2069159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3696343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843707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604222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9085615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2390299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7369945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9611858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1671168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5865638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079592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3415337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4391055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57887926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176466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0482556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4153752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7553435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39821228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23240986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2692394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31934560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02235809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14541205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63560335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84012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0579842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62928489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16644401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11285476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84731202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72012082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37179267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4351397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1297473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74187657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743201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36643514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2816251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11796146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34758571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39576483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3446064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68542496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85170077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98313620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34993529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088993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78821396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869467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66243987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08024521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23407420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92565667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63620842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783374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40198129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68302009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838347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80991097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27491190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53790101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11456740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46084674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91300206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03420362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47126335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13962751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98759633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78051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5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5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5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5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5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5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5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5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5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5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5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5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5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5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5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5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5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5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5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5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5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5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5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5685102" cy="17312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第二課</a:t>
            </a:r>
            <a:endParaRPr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關於基改食品，我有話要說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lang="en-US" sz="2400" b="1" spc="-20" dirty="0" smtClean="0">
                <a:solidFill>
                  <a:srgbClr val="075295"/>
                </a:solidFill>
                <a:latin typeface="Times New Roman"/>
                <a:cs typeface="Times New Roman"/>
              </a:rPr>
              <a:t>I have Something to Say about </a:t>
            </a:r>
            <a:r>
              <a:rPr lang="en-US" sz="2400" b="1" spc="-20" smtClean="0">
                <a:solidFill>
                  <a:srgbClr val="075295"/>
                </a:solidFill>
                <a:latin typeface="Times New Roman"/>
                <a:cs typeface="Times New Roman"/>
              </a:rPr>
              <a:t>GM Foods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huídá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to answer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回答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3442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dàijià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(to pay a heavy) price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代價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9811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zhǎngwò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hold, grasp, control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掌握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2673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sǐ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Vp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die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6" y="1268343"/>
            <a:ext cx="3462486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死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7343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huàtí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topic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話題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2645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wéihài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to harm, be detrimental to, endanger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危害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3107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zànchéng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Vst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approve, in favor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贊成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7565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gèshì</a:t>
            </a:r>
            <a:r>
              <a:rPr lang="en-US" sz="720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gèyàng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types of, various kinds of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540443" y="1268343"/>
            <a:ext cx="9156354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各式各樣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9121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zhǐbúguò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only, no more than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1489421" y="1268343"/>
            <a:ext cx="7258398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只不過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1673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zhǒngzǐ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seed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種子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6438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bǐrú</a:t>
            </a:r>
            <a:r>
              <a:rPr lang="en-US" sz="720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shuō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example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1489422" y="1268343"/>
            <a:ext cx="7258397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</a:rPr>
              <a:t>比如說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075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wéitāmìng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vitamin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1489421" y="1268343"/>
            <a:ext cx="7258398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維他命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3068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71600" y="38100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j</a:t>
            </a:r>
            <a:r>
              <a:rPr lang="en-US" altLang="zh-TW"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īgǎi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246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(N)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基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=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基因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改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=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改造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(see Book 3)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基改</a:t>
            </a:r>
            <a:r>
              <a:rPr lang="en-US" altLang="zh-TW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	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380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shūguǒ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fruits and vegetables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蔬果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9671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kàng’ái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anti-cancerous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抗癌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9787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guòmǐn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allergic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過敏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7081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huāshēng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peanut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花生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4944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kēxuéjiā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scientist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1489421" y="1268343"/>
            <a:ext cx="7258398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科學家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8077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fēngfù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rich (abundant in something) 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豐富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3630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xiǎngyòng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to enjoy the use of, enjoy (a meal)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享用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9889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dádào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Vpt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reach, obtain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達到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8156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yùfáng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Vst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prevent, guard against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預防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0763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jíbìng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N) illness, sickness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疾病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176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71600" y="38100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n</a:t>
            </a:r>
            <a:r>
              <a:rPr lang="en-US" altLang="zh-TW"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óngliáng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9"/>
            <a:ext cx="7687867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農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=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農作物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crop;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糧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=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糧食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,food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農糧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3643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xiàoguǒ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effect, results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效果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1625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hǎojǐ</a:t>
            </a:r>
            <a:r>
              <a:rPr lang="en-US" sz="720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zhǒng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number of, quite a few kinds of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28600" y="1268343"/>
            <a:ext cx="11054309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好幾（種）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0622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jǐnggào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V/N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warn, warning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I-31</a:t>
            </a:r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警告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7024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túpò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04800" y="5242173"/>
            <a:ext cx="8684501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Vpt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make a breakthrough,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top,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break (a record, number)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突破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694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liángshí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food, foodstuff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糧食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3920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zǎowǎn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sooner or later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早晚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3520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bùjǐn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not only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不僅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3884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nóngzuòwù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N) crop, produce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1489421" y="1268343"/>
            <a:ext cx="7258398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農作物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145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dǐkàng</a:t>
            </a:r>
            <a:r>
              <a:rPr lang="en-US" sz="720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lì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resistance, immunity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1489421" y="1268343"/>
            <a:ext cx="7258398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抵抗力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4179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chónghài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N) damage by pests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蟲害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3371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71600" y="38100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gu</a:t>
            </a:r>
            <a:r>
              <a:rPr lang="en-US" altLang="zh-TW"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ǎngbò</a:t>
            </a:r>
            <a:r>
              <a:rPr lang="en-US" altLang="zh-TW" sz="72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jiémù</a:t>
            </a:r>
            <a:endParaRPr lang="en-US"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246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/>
                <a:cs typeface="Times New Roman"/>
              </a:rPr>
              <a:t>．</a:t>
            </a:r>
            <a:r>
              <a:rPr lang="en-US" altLang="zh-TW" sz="3200" dirty="0" smtClean="0">
                <a:latin typeface="Times New Roman"/>
                <a:cs typeface="Times New Roman"/>
              </a:rPr>
              <a:t>(</a:t>
            </a:r>
            <a:r>
              <a:rPr lang="en-US" altLang="zh-TW" sz="3200" dirty="0" err="1" smtClean="0">
                <a:latin typeface="Times New Roman"/>
                <a:cs typeface="Times New Roman"/>
              </a:rPr>
              <a:t>Ph</a:t>
            </a:r>
            <a:r>
              <a:rPr lang="en-US" altLang="zh-TW" sz="3200" dirty="0" smtClean="0">
                <a:latin typeface="Times New Roman"/>
                <a:cs typeface="Times New Roman"/>
              </a:rPr>
              <a:t>) </a:t>
            </a:r>
            <a:r>
              <a:rPr lang="en-US" altLang="zh-TW" sz="3200" dirty="0" smtClean="0">
                <a:latin typeface="Times New Roman"/>
                <a:cs typeface="Times New Roman"/>
              </a:rPr>
              <a:t>broadcast program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540445" y="1268343"/>
            <a:ext cx="9156354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廣播節目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8162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chǎnliàng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output, yield, production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產量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1606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jīhuāng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famine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飢荒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9180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hányǒu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Vst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contain,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含有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3851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dàdòu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soybean, soya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大豆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7981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yùmǐ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(N)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corn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玉米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8359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mìbù</a:t>
            </a:r>
            <a:r>
              <a:rPr lang="en-US" sz="720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kěfēn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inseparable, integrated with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540443" y="1268343"/>
            <a:ext cx="9156354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密不可分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2026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shēngchǎn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to produce, manufacture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生產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6625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quēshǎo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Vst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be in shortage of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缺少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2970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y</a:t>
            </a:r>
            <a:r>
              <a:rPr lang="en-US" altLang="zh-TW"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ī</a:t>
            </a:r>
            <a:r>
              <a:rPr lang="en-US" altLang="zh-TW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l</a:t>
            </a:r>
            <a:r>
              <a:rPr lang="en-US"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Vst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rely on, depend on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依賴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6427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jìnkǒu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import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進口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4085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71600" y="38100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zhǔchírén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2400" y="5638800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host, MC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1489422" y="1268343"/>
            <a:ext cx="7258398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主持人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9625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wéijī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crisis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危機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9113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shēngwù</a:t>
            </a:r>
            <a:r>
              <a:rPr lang="en-US" sz="720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kējì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bio-tech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540443" y="1268343"/>
            <a:ext cx="9156354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生物科技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4922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jīgòu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organization, depts. of gov’t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機構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7100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zhèngjù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proof, evidence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證據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2608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zhèngmíng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V/N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prove;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proof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證明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5719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réntǐ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human body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人體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6239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jiélùn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conclusion</a:t>
            </a:r>
            <a:endParaRPr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結論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7709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shēngzhǎng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grow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生長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8327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chúcǎojì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weed killer, herbicide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1489422" y="1268343"/>
            <a:ext cx="7258398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除草劑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6462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wùzhí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matter, substance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物質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5586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tīngzhòng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N) listening audience, listeners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400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聽眾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2534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guàiwù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monster 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怪物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7773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yuánliào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raw materials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67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I-60</a:t>
            </a:r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209800" y="1314510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原料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6302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bāozhuāng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packaging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I-61</a:t>
            </a:r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包裝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9780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biāoshì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V/N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label; mark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I-62</a:t>
            </a:r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標示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2990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yíqiè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I-63</a:t>
            </a:r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一切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0620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kūnchóng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N) insect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2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昆蟲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2015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búyùn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1000" y="5409694"/>
            <a:ext cx="8608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be infertile, barren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不孕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0669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líhuàn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334000"/>
            <a:ext cx="8151101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Vpt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come down with, be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stricken with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suffer from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罹患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0726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áizhèng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cancer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癌症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3154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píngguǒ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蘋果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2353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to broadcast</a:t>
            </a:r>
          </a:p>
        </p:txBody>
      </p:sp>
      <p:sp>
        <p:nvSpPr>
          <p:cNvPr id="5" name="文字方塊 4"/>
          <p:cNvSpPr txBox="1"/>
          <p:nvPr/>
        </p:nvSpPr>
        <p:spPr>
          <a:xfrm>
            <a:off x="8229600" y="892314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7" y="1268343"/>
            <a:ext cx="3462486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播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2169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guīyú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salmon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鮭魚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1706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bùzhī</a:t>
            </a:r>
            <a:r>
              <a:rPr lang="en-US" sz="720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bùjué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2199" y="5204073"/>
            <a:ext cx="8684501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without even realizing it, before you </a:t>
            </a:r>
            <a:endParaRPr lang="zh-TW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even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know it, without one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even noticing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540443" y="1268343"/>
            <a:ext cx="9156354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不知不覺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6409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biànbié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distinguish, tell apart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辨別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029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ānxīn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7200" y="5409694"/>
            <a:ext cx="8151101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to have peace of mind, set one’s </a:t>
            </a:r>
            <a:endParaRPr lang="zh-TW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mind at rest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安心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3722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zázhì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magazine, journal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雜誌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9042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biānjí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edit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編輯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2829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hòuguǒ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consequence, result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後果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8151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zácǎo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weed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雜草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5988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mǒu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certain, some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6" y="1268343"/>
            <a:ext cx="3462486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某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5989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zhuānlì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patent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專利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2056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chóngzi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insect, bug</a:t>
            </a: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蟲子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8794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nóngmín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farmer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農民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2917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shōugòu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acquire, buy out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收購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4543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jūgāo</a:t>
            </a:r>
            <a:r>
              <a:rPr lang="en-US" sz="720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búxià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remain high, won’t come down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540443" y="1268343"/>
            <a:ext cx="9156354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居高不下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444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juéduì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absolutely, in no way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絕對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6195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fúhé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Vst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meet with, conform with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符合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1222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fēi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Vst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(classical Chinese)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6" y="1268343"/>
            <a:ext cx="3462486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非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5043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shìshí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fact, truth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事實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1801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zhòngzhí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to plant, cultivate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種植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3885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zǒng</a:t>
            </a:r>
            <a:r>
              <a:rPr lang="en-US" sz="720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yòngliàng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dosage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1489421" y="1268343"/>
            <a:ext cx="7258398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總用量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5870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gōngjīn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kilogram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公斤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6394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gébì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next door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隔壁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5495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jíbiàn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Conj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even if, despite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即便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6491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jiān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concurrently, simultaneously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6" y="1268343"/>
            <a:ext cx="3462486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兼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0321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qīpiàn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deceive, scam, cheat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欺騙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3457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guórén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(our) fellow countrymen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國人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9204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lìfǎ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V-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sep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make a law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立法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38431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 as to, such that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II-31</a:t>
            </a:r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6" y="1268343"/>
            <a:ext cx="3462486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以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569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wéihù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safeguard, protect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維護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7488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shénqí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magical, miraculous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神奇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9090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shǒuduàn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means, measure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手段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309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fùchū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pay (a heavy price for)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付出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2005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</TotalTime>
  <Words>1026</Words>
  <Application>Microsoft Office PowerPoint</Application>
  <PresentationFormat>如螢幕大小 (4:3)</PresentationFormat>
  <Paragraphs>406</Paragraphs>
  <Slides>101</Slides>
  <Notes>101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101</vt:i4>
      </vt:variant>
    </vt:vector>
  </HeadingPairs>
  <TitlesOfParts>
    <vt:vector size="107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PC-5165</dc:creator>
  <cp:lastModifiedBy>PC-5165</cp:lastModifiedBy>
  <cp:revision>29</cp:revision>
  <dcterms:created xsi:type="dcterms:W3CDTF">2017-05-11T16:59:40Z</dcterms:created>
  <dcterms:modified xsi:type="dcterms:W3CDTF">2018-06-15T04:23:46Z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