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5"/>
  </p:notesMasterIdLst>
  <p:sldIdLst>
    <p:sldId id="256" r:id="rId2"/>
    <p:sldId id="359" r:id="rId3"/>
    <p:sldId id="360" r:id="rId4"/>
    <p:sldId id="36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1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8" r:id="rId46"/>
    <p:sldId id="299" r:id="rId47"/>
    <p:sldId id="300" r:id="rId48"/>
    <p:sldId id="301" r:id="rId49"/>
    <p:sldId id="302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62" r:id="rId81"/>
    <p:sldId id="338" r:id="rId82"/>
    <p:sldId id="339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50" r:id="rId92"/>
    <p:sldId id="351" r:id="rId93"/>
    <p:sldId id="352" r:id="rId9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9382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42854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81369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0818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2386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72344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755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28165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3295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9151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7620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9376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8719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95418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0507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5011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489733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9738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052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522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62976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463831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8354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65244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00968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85605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374529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32661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10050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8062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704658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6962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904603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03728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327900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90323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53405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08564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35602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583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653393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092585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28438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530934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717231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43215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961715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849550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720572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561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564129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200628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189679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938960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277172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746302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657219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55624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37415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13805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19675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64653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044123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9826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10552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72530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1423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987484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10508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96014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262156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9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724655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31301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143659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38742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801333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777068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94179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215236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33198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51324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4305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90607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319124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999859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541189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9945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image" Target="../media/image1.png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7" r:id="rId51"/>
    <p:sldLayoutId id="2147483718" r:id="rId52"/>
    <p:sldLayoutId id="2147483719" r:id="rId53"/>
    <p:sldLayoutId id="2147483720" r:id="rId54"/>
    <p:sldLayoutId id="2147483721" r:id="rId55"/>
    <p:sldLayoutId id="2147483722" r:id="rId56"/>
    <p:sldLayoutId id="2147483723" r:id="rId57"/>
    <p:sldLayoutId id="2147483724" r:id="rId58"/>
    <p:sldLayoutId id="2147483725" r:id="rId59"/>
    <p:sldLayoutId id="2147483726" r:id="rId60"/>
    <p:sldLayoutId id="2147483727" r:id="rId61"/>
    <p:sldLayoutId id="2147483728" r:id="rId62"/>
    <p:sldLayoutId id="2147483729" r:id="rId63"/>
    <p:sldLayoutId id="2147483730" r:id="rId64"/>
    <p:sldLayoutId id="2147483731" r:id="rId65"/>
    <p:sldLayoutId id="2147483732" r:id="rId66"/>
    <p:sldLayoutId id="2147483733" r:id="rId67"/>
    <p:sldLayoutId id="2147483734" r:id="rId68"/>
    <p:sldLayoutId id="2147483735" r:id="rId69"/>
    <p:sldLayoutId id="2147483736" r:id="rId70"/>
    <p:sldLayoutId id="2147483737" r:id="rId71"/>
    <p:sldLayoutId id="2147483738" r:id="rId72"/>
    <p:sldLayoutId id="2147483739" r:id="rId73"/>
    <p:sldLayoutId id="2147483740" r:id="rId74"/>
    <p:sldLayoutId id="2147483741" r:id="rId75"/>
    <p:sldLayoutId id="2147483742" r:id="rId76"/>
    <p:sldLayoutId id="2147483743" r:id="rId77"/>
    <p:sldLayoutId id="2147483744" r:id="rId78"/>
    <p:sldLayoutId id="2147483745" r:id="rId79"/>
    <p:sldLayoutId id="2147483746" r:id="rId80"/>
    <p:sldLayoutId id="2147483747" r:id="rId81"/>
    <p:sldLayoutId id="2147483748" r:id="rId82"/>
    <p:sldLayoutId id="2147483750" r:id="rId83"/>
    <p:sldLayoutId id="2147483751" r:id="rId84"/>
    <p:sldLayoutId id="2147483752" r:id="rId85"/>
    <p:sldLayoutId id="2147483753" r:id="rId86"/>
    <p:sldLayoutId id="2147483754" r:id="rId87"/>
    <p:sldLayoutId id="2147483755" r:id="rId88"/>
    <p:sldLayoutId id="2147483756" r:id="rId89"/>
    <p:sldLayoutId id="2147483757" r:id="rId90"/>
    <p:sldLayoutId id="2147483759" r:id="rId91"/>
    <p:sldLayoutId id="2147483760" r:id="rId92"/>
    <p:sldLayoutId id="2147483761" r:id="rId9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有核到底可不可？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Is Nuclear Power Good or Bad?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致命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zhìmìng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lethal</a:t>
            </a:r>
            <a:r>
              <a:rPr lang="en-US" altLang="zh-TW" dirty="0"/>
              <a:t>, fatal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7868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退燒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tuìshāo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reduce fever, wane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78995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行之有年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855720"/>
            <a:ext cx="6477000" cy="4526280"/>
          </a:xfrm>
        </p:spPr>
        <p:txBody>
          <a:bodyPr/>
          <a:lstStyle/>
          <a:p>
            <a:r>
              <a:rPr lang="en-US" altLang="zh-TW" dirty="0" err="1"/>
              <a:t>xíngzhī</a:t>
            </a:r>
            <a:r>
              <a:rPr lang="en-US" altLang="zh-TW" dirty="0"/>
              <a:t> </a:t>
            </a:r>
            <a:r>
              <a:rPr lang="en-US" altLang="zh-TW" dirty="0" err="1"/>
              <a:t>yǒunián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in </a:t>
            </a:r>
            <a:r>
              <a:rPr lang="en-US" altLang="zh-TW" dirty="0"/>
              <a:t>use for years, long-established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342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三哩島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Sānlǐdǎo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Three </a:t>
            </a:r>
            <a:r>
              <a:rPr lang="en-US" altLang="zh-TW" dirty="0"/>
              <a:t>Mile Island, PA, USA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55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83970"/>
            <a:ext cx="7699408" cy="2983230"/>
          </a:xfrm>
        </p:spPr>
        <p:txBody>
          <a:bodyPr/>
          <a:lstStyle/>
          <a:p>
            <a:r>
              <a:rPr lang="zh-TW" altLang="zh-TW" dirty="0"/>
              <a:t>烏克蘭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Wūkèlán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Ukraine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9990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車諾比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85995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Chēnuòbǐ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Chernobyl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89983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福島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Fúdǎo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Fukushima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72426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核災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hézāi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disaster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6747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核電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hédiàn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power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9436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列為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lièwéi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be ranked as, listed as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6287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73423"/>
            <a:ext cx="8156608" cy="2983230"/>
          </a:xfrm>
        </p:spPr>
        <p:txBody>
          <a:bodyPr/>
          <a:lstStyle/>
          <a:p>
            <a:r>
              <a:rPr lang="zh-TW" altLang="zh-TW" dirty="0"/>
              <a:t>核電廠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hédiànchǎng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nuclear </a:t>
            </a:r>
            <a:r>
              <a:rPr lang="en-US" altLang="zh-TW" dirty="0"/>
              <a:t>power plant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8646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等級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level</a:t>
            </a:r>
            <a:r>
              <a:rPr lang="en-US" altLang="zh-TW" dirty="0"/>
              <a:t>, grade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9768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位於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wèiyú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en-US" altLang="zh-TW" dirty="0"/>
              <a:t> to be located 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9067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海嘯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hǎixiào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tsunami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85641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洪水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hóngshuǐ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flood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1902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數百萬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shùbǎiwàn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several </a:t>
            </a:r>
            <a:r>
              <a:rPr lang="en-US" altLang="zh-TW" dirty="0"/>
              <a:t>millions, millions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1317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及時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 </a:t>
            </a:r>
            <a:r>
              <a:rPr lang="en-US" altLang="zh-TW" dirty="0"/>
              <a:t>time, in a timely manner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4949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81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671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686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round objects, e.g., bombs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249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炸彈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zhàdàn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bomb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0075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立即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1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immediately</a:t>
            </a:r>
            <a:r>
              <a:rPr lang="en-US" altLang="zh-TW" dirty="0"/>
              <a:t>, at once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6237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2392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cause, make, let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756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熱烈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rèliè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fervent</a:t>
            </a:r>
            <a:r>
              <a:rPr lang="en-US" altLang="zh-TW" dirty="0"/>
              <a:t>, ardent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61394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擔憂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dānyōu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worried</a:t>
            </a:r>
            <a:r>
              <a:rPr lang="en-US" altLang="zh-TW" dirty="0"/>
              <a:t>, concerned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1876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3992" y="1936177"/>
            <a:ext cx="8690008" cy="2983230"/>
          </a:xfrm>
        </p:spPr>
        <p:txBody>
          <a:bodyPr/>
          <a:lstStyle/>
          <a:p>
            <a:r>
              <a:rPr lang="zh-TW" altLang="zh-TW" sz="8000" dirty="0"/>
              <a:t>歐洲癌症護理雜誌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398086"/>
            <a:ext cx="8305800" cy="4526280"/>
          </a:xfrm>
        </p:spPr>
        <p:txBody>
          <a:bodyPr/>
          <a:lstStyle/>
          <a:p>
            <a:r>
              <a:rPr lang="en-US" altLang="zh-TW" sz="5400" cap="all" dirty="0" err="1"/>
              <a:t>ō</a:t>
            </a:r>
            <a:r>
              <a:rPr lang="en-US" altLang="zh-TW" sz="5400" dirty="0" err="1"/>
              <a:t>uzhōu</a:t>
            </a:r>
            <a:r>
              <a:rPr lang="en-US" altLang="zh-TW" sz="5400" dirty="0"/>
              <a:t> </a:t>
            </a:r>
            <a:r>
              <a:rPr lang="en-US" altLang="zh-TW" sz="5400" cap="all" dirty="0" err="1"/>
              <a:t>á</a:t>
            </a:r>
            <a:r>
              <a:rPr lang="en-US" altLang="zh-TW" sz="5400" dirty="0" err="1"/>
              <a:t>izhèng</a:t>
            </a:r>
            <a:r>
              <a:rPr lang="en-US" altLang="zh-TW" sz="5400" dirty="0"/>
              <a:t> </a:t>
            </a:r>
            <a:r>
              <a:rPr lang="en-US" altLang="zh-TW" sz="5400" dirty="0" err="1"/>
              <a:t>Hùlǐ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Zázhì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/>
              <a:t>．</a:t>
            </a:r>
            <a:r>
              <a:rPr lang="en-US" altLang="zh-TW" smtClean="0"/>
              <a:t>(N</a:t>
            </a:r>
            <a:r>
              <a:rPr lang="en-US" altLang="zh-TW" dirty="0" smtClean="0"/>
              <a:t>) European </a:t>
            </a:r>
            <a:r>
              <a:rPr lang="en-US" altLang="zh-TW" dirty="0"/>
              <a:t>Journal of Cancer Care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41998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數字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shùzì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number</a:t>
            </a:r>
            <a:r>
              <a:rPr lang="en-US" altLang="zh-TW" dirty="0"/>
              <a:t>, figures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955277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360170"/>
            <a:ext cx="6708808" cy="2983230"/>
          </a:xfrm>
        </p:spPr>
        <p:txBody>
          <a:bodyPr/>
          <a:lstStyle/>
          <a:p>
            <a:r>
              <a:rPr lang="zh-TW" altLang="zh-TW" dirty="0"/>
              <a:t>周圍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zhōuwéi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around</a:t>
            </a:r>
            <a:r>
              <a:rPr lang="en-US" altLang="zh-TW" dirty="0"/>
              <a:t>, surrounding, on the periphery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44006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罹癌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lí’ái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be stricken with cancer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6363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slightly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6573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044971"/>
            <a:ext cx="6708808" cy="2983230"/>
          </a:xfrm>
        </p:spPr>
        <p:txBody>
          <a:bodyPr/>
          <a:lstStyle/>
          <a:p>
            <a:r>
              <a:rPr lang="zh-TW" altLang="zh-TW" dirty="0"/>
              <a:t>青少年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qīngshàonián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adolescents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026644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細胞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xìbāo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cell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348226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製造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manufacture, produce, make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20511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廢料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fèiliào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waste</a:t>
            </a:r>
            <a:r>
              <a:rPr lang="en-US" altLang="zh-TW" dirty="0"/>
              <a:t>, waste materials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1767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7092" y="1622286"/>
            <a:ext cx="6708808" cy="2983230"/>
          </a:xfrm>
        </p:spPr>
        <p:txBody>
          <a:bodyPr/>
          <a:lstStyle/>
          <a:p>
            <a:r>
              <a:rPr lang="zh-TW" altLang="zh-TW" dirty="0"/>
              <a:t>乃至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nǎizhì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and </a:t>
            </a:r>
            <a:r>
              <a:rPr lang="en-US" altLang="zh-TW" dirty="0"/>
              <a:t>even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66544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可行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feasible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41418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偏遠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piānyuǎn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rural</a:t>
            </a:r>
            <a:r>
              <a:rPr lang="en-US" altLang="zh-TW" dirty="0"/>
              <a:t>, distant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96580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任誰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rèn</a:t>
            </a:r>
            <a:r>
              <a:rPr lang="en-US" altLang="zh-TW" dirty="0"/>
              <a:t> </a:t>
            </a:r>
            <a:r>
              <a:rPr lang="en-US" altLang="zh-TW" dirty="0" err="1"/>
              <a:t>shéi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anybody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2779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因應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yīnyìng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deal with, handle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27330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再生能源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1" y="3855720"/>
            <a:ext cx="7315200" cy="4526280"/>
          </a:xfrm>
        </p:spPr>
        <p:txBody>
          <a:bodyPr/>
          <a:lstStyle/>
          <a:p>
            <a:r>
              <a:rPr lang="en-US" altLang="zh-TW" dirty="0" err="1"/>
              <a:t>zàishēng</a:t>
            </a:r>
            <a:r>
              <a:rPr lang="en-US" altLang="zh-TW" dirty="0"/>
              <a:t> </a:t>
            </a:r>
            <a:r>
              <a:rPr lang="en-US" altLang="zh-TW" dirty="0" err="1"/>
              <a:t>néngyuán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renewable </a:t>
            </a:r>
            <a:r>
              <a:rPr lang="en-US" altLang="zh-TW" dirty="0"/>
              <a:t>energy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65855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妥善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tuǒshàn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adequately</a:t>
            </a:r>
            <a:r>
              <a:rPr lang="en-US" altLang="zh-TW" dirty="0"/>
              <a:t>, properly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70985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頭痛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tóutòng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 </a:t>
            </a:r>
            <a:r>
              <a:rPr lang="en-US" altLang="zh-TW" dirty="0"/>
              <a:t>headache, a pain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510467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wújiě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have no solution, be unsolvable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608862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難題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nántí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239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difficult problem, tough problem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63241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正確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zhèngquè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accurate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112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遠處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yuǎnchù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 </a:t>
            </a:r>
            <a:r>
              <a:rPr lang="en-US" altLang="zh-TW" dirty="0"/>
              <a:t>distant location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39901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環保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huánbǎo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environmentally </a:t>
            </a:r>
            <a:r>
              <a:rPr lang="en-US" altLang="zh-TW" dirty="0"/>
              <a:t>friendly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885688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聯想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2712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(Vi)to </a:t>
            </a:r>
            <a:r>
              <a:rPr lang="en-US" altLang="zh-TW" dirty="0"/>
              <a:t>associate with in the mind, </a:t>
            </a:r>
            <a:r>
              <a:rPr lang="en-US" altLang="zh-TW" dirty="0" smtClean="0"/>
              <a:t> think </a:t>
            </a:r>
            <a:r>
              <a:rPr lang="en-US" altLang="zh-TW" dirty="0"/>
              <a:t>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6275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事故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shìgù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accident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252227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運作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yùnzuò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operation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1375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疏失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shūshī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negligence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57330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視為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shìwéi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regard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541954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/>
              <a:t>一概而論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yígài</a:t>
            </a:r>
            <a:r>
              <a:rPr lang="en-US" altLang="zh-TW" dirty="0"/>
              <a:t> </a:t>
            </a:r>
            <a:r>
              <a:rPr lang="en-US" altLang="zh-TW" dirty="0" err="1"/>
              <a:t>érlùn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make sweeping generalizations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04671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定時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dìngshí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to </a:t>
            </a:r>
            <a:r>
              <a:rPr lang="en-US" altLang="zh-TW" dirty="0"/>
              <a:t>be fixed in time 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定時炸彈</a:t>
            </a:r>
            <a:r>
              <a:rPr lang="en-US" altLang="zh-TW" dirty="0"/>
              <a:t> = time bomb)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26065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風力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wind </a:t>
            </a:r>
            <a:r>
              <a:rPr lang="en-US" altLang="zh-TW" dirty="0"/>
              <a:t>power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082070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水力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shuǐlì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water </a:t>
            </a:r>
            <a:r>
              <a:rPr lang="en-US" altLang="zh-TW" dirty="0"/>
              <a:t>power, hydropower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7908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輻射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radiation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751509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火力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huǒlì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thermal </a:t>
            </a:r>
            <a:r>
              <a:rPr lang="en-US" altLang="zh-TW" dirty="0"/>
              <a:t>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83523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360170"/>
            <a:ext cx="6708808" cy="2983230"/>
          </a:xfrm>
        </p:spPr>
        <p:txBody>
          <a:bodyPr/>
          <a:lstStyle/>
          <a:p>
            <a:r>
              <a:rPr lang="zh-TW" altLang="zh-TW" dirty="0"/>
              <a:t>太陽能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tàiyángnéng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solar </a:t>
            </a:r>
            <a:r>
              <a:rPr lang="en-US" altLang="zh-TW" dirty="0"/>
              <a:t>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8383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相比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xiāng</a:t>
            </a:r>
            <a:r>
              <a:rPr lang="en-US" altLang="zh-TW" dirty="0"/>
              <a:t> </a:t>
            </a:r>
            <a:r>
              <a:rPr lang="en-US" altLang="zh-TW" dirty="0" err="1"/>
              <a:t>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compared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144550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機率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chance </a:t>
            </a:r>
            <a:r>
              <a:rPr lang="en-US" altLang="zh-TW" dirty="0"/>
              <a:t>(of something happening), likelihood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07749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lightening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16700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6192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carbon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38774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排放量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páifàngliàng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emissions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23452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有利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beneficial </a:t>
            </a:r>
            <a:r>
              <a:rPr lang="en-US" altLang="zh-TW" dirty="0"/>
              <a:t>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790228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/>
              <a:t>二氧化碳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 smtClean="0"/>
              <a:t>Èryǎnghuàtàn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carbon </a:t>
            </a:r>
            <a:r>
              <a:rPr lang="en-US" altLang="zh-TW" dirty="0"/>
              <a:t>dioxide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40289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溫室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wēnshì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greenhouse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1564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外洩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wàixiè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leak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436663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效應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xiàoyìng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effect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635173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河流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héliú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river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2398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魚類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yúlèi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fish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33336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噪音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zàoyīn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noise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554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地熱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dìrè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geothermal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14135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256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成熟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8759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chéngshóu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mature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54475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/>
              <a:t>解決之道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jiějué</a:t>
            </a:r>
            <a:r>
              <a:rPr lang="en-US" altLang="zh-TW" dirty="0"/>
              <a:t> </a:t>
            </a:r>
            <a:r>
              <a:rPr lang="en-US" altLang="zh-TW" dirty="0" err="1"/>
              <a:t>zhīdào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solution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39652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收取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shōuqǔ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charge, collect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58713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gāo’é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high (amount of money, tariff, profit,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64936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052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cause, provoke, incur, stir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1961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爆炸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bàozhà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explode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828526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53632" y="1371600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民怨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mínyuàn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(N)popular discontent, public anger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7911650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工業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industry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0158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停擺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tíngbǎi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stop, to come to a halt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7914294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倒退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dàotuì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reverse, regress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24868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效率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xiàolǜ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efficiency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05254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supply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7656025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外商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wàishāng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(N)foreign company/businessman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26909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優良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yōuliáng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fine</a:t>
            </a:r>
            <a:r>
              <a:rPr lang="en-US" altLang="zh-TW" dirty="0"/>
              <a:t>, excellent, good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99159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民生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people’s </a:t>
            </a:r>
            <a:r>
              <a:rPr lang="en-US" altLang="zh-TW" dirty="0"/>
              <a:t>well-being/livelihood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20737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效益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xiàoyì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benefit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7851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危言聳聽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657600"/>
            <a:ext cx="6934201" cy="4526280"/>
          </a:xfrm>
        </p:spPr>
        <p:txBody>
          <a:bodyPr/>
          <a:lstStyle/>
          <a:p>
            <a:r>
              <a:rPr lang="en-US" altLang="zh-TW" dirty="0" err="1"/>
              <a:t>wéiyán</a:t>
            </a:r>
            <a:r>
              <a:rPr lang="en-US" altLang="zh-TW" dirty="0"/>
              <a:t> </a:t>
            </a:r>
            <a:r>
              <a:rPr lang="en-US" altLang="zh-TW" dirty="0" err="1"/>
              <a:t>sǒngtīng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alarmist </a:t>
            </a:r>
            <a:r>
              <a:rPr lang="en-US" altLang="zh-TW" dirty="0"/>
              <a:t>talk, inflammatory statement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369741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設備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equipment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50416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隱憂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yǐnyōu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(N)hidden </a:t>
            </a:r>
            <a:r>
              <a:rPr lang="en-US" altLang="zh-TW" dirty="0"/>
              <a:t>concerns, worries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127900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綠色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lǜsè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green </a:t>
            </a:r>
            <a:r>
              <a:rPr lang="en-US" altLang="zh-TW" dirty="0"/>
              <a:t>(color)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923692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替代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tìdài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(V)alternative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9256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896</Words>
  <Application>Microsoft Office PowerPoint</Application>
  <PresentationFormat>如螢幕大小 (4:3)</PresentationFormat>
  <Paragraphs>372</Paragraphs>
  <Slides>93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93</vt:i4>
      </vt:variant>
    </vt:vector>
  </HeadingPairs>
  <TitlesOfParts>
    <vt:vector size="9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核電廠</vt:lpstr>
      <vt:lpstr>熱烈</vt:lpstr>
      <vt:lpstr>乃至</vt:lpstr>
      <vt:lpstr>遠處</vt:lpstr>
      <vt:lpstr>輻射</vt:lpstr>
      <vt:lpstr>外洩</vt:lpstr>
      <vt:lpstr>爆炸</vt:lpstr>
      <vt:lpstr>危言聳聽</vt:lpstr>
      <vt:lpstr>致命</vt:lpstr>
      <vt:lpstr>退燒</vt:lpstr>
      <vt:lpstr>行之有年</vt:lpstr>
      <vt:lpstr>三哩島</vt:lpstr>
      <vt:lpstr>烏克蘭</vt:lpstr>
      <vt:lpstr>車諾比</vt:lpstr>
      <vt:lpstr>福島</vt:lpstr>
      <vt:lpstr>核災</vt:lpstr>
      <vt:lpstr>核電</vt:lpstr>
      <vt:lpstr>列為</vt:lpstr>
      <vt:lpstr>等級</vt:lpstr>
      <vt:lpstr>位於</vt:lpstr>
      <vt:lpstr>海嘯</vt:lpstr>
      <vt:lpstr>洪水</vt:lpstr>
      <vt:lpstr>數百萬</vt:lpstr>
      <vt:lpstr>及時</vt:lpstr>
      <vt:lpstr>顆</vt:lpstr>
      <vt:lpstr>炸彈</vt:lpstr>
      <vt:lpstr>立即</vt:lpstr>
      <vt:lpstr>令</vt:lpstr>
      <vt:lpstr>擔憂</vt:lpstr>
      <vt:lpstr>歐洲癌症護理雜誌</vt:lpstr>
      <vt:lpstr>數字</vt:lpstr>
      <vt:lpstr>周圍</vt:lpstr>
      <vt:lpstr>罹癌</vt:lpstr>
      <vt:lpstr>偏</vt:lpstr>
      <vt:lpstr>青少年</vt:lpstr>
      <vt:lpstr>細胞</vt:lpstr>
      <vt:lpstr>製造</vt:lpstr>
      <vt:lpstr>廢料</vt:lpstr>
      <vt:lpstr>可行</vt:lpstr>
      <vt:lpstr>偏遠</vt:lpstr>
      <vt:lpstr>任誰</vt:lpstr>
      <vt:lpstr>因應</vt:lpstr>
      <vt:lpstr>再生能源</vt:lpstr>
      <vt:lpstr>妥善</vt:lpstr>
      <vt:lpstr>頭痛</vt:lpstr>
      <vt:lpstr>無解</vt:lpstr>
      <vt:lpstr>難題</vt:lpstr>
      <vt:lpstr>正確</vt:lpstr>
      <vt:lpstr>環保</vt:lpstr>
      <vt:lpstr>聯想</vt:lpstr>
      <vt:lpstr>事故</vt:lpstr>
      <vt:lpstr>運作</vt:lpstr>
      <vt:lpstr>疏失</vt:lpstr>
      <vt:lpstr>視為</vt:lpstr>
      <vt:lpstr>一概而論</vt:lpstr>
      <vt:lpstr>定時</vt:lpstr>
      <vt:lpstr>風力</vt:lpstr>
      <vt:lpstr>水力</vt:lpstr>
      <vt:lpstr>火力</vt:lpstr>
      <vt:lpstr>太陽能</vt:lpstr>
      <vt:lpstr>相比</vt:lpstr>
      <vt:lpstr>機率</vt:lpstr>
      <vt:lpstr>雷</vt:lpstr>
      <vt:lpstr>碳</vt:lpstr>
      <vt:lpstr>排放量</vt:lpstr>
      <vt:lpstr>有利</vt:lpstr>
      <vt:lpstr>二氧化碳</vt:lpstr>
      <vt:lpstr>溫室</vt:lpstr>
      <vt:lpstr>效應</vt:lpstr>
      <vt:lpstr>河流</vt:lpstr>
      <vt:lpstr>魚類</vt:lpstr>
      <vt:lpstr>噪音</vt:lpstr>
      <vt:lpstr>地熱</vt:lpstr>
      <vt:lpstr>成熟</vt:lpstr>
      <vt:lpstr>解決之道</vt:lpstr>
      <vt:lpstr>收取</vt:lpstr>
      <vt:lpstr>高額</vt:lpstr>
      <vt:lpstr>惹</vt:lpstr>
      <vt:lpstr>民怨</vt:lpstr>
      <vt:lpstr>工業</vt:lpstr>
      <vt:lpstr>停擺</vt:lpstr>
      <vt:lpstr>倒退</vt:lpstr>
      <vt:lpstr>效率</vt:lpstr>
      <vt:lpstr>供</vt:lpstr>
      <vt:lpstr>外商</vt:lpstr>
      <vt:lpstr>優良</vt:lpstr>
      <vt:lpstr>民生</vt:lpstr>
      <vt:lpstr>效益</vt:lpstr>
      <vt:lpstr>設備</vt:lpstr>
      <vt:lpstr>隱憂</vt:lpstr>
      <vt:lpstr>綠色</vt:lpstr>
      <vt:lpstr>替代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29</cp:revision>
  <dcterms:created xsi:type="dcterms:W3CDTF">2017-05-11T16:59:40Z</dcterms:created>
  <dcterms:modified xsi:type="dcterms:W3CDTF">2018-06-19T01:11:16Z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