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9" r:id="rId56"/>
    <p:sldId id="300" r:id="rId57"/>
    <p:sldId id="301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4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4598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475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87547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7931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2313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44948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90735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8412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60437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3214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69237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77871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93052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8895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5877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2524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5166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73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441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2644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65588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8532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61967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52203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9826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844148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32263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4965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75020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9339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45513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20506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544159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55494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497933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9534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121405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48400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007416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899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30468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28102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51437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2899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058701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92868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181715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312856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333562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6390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214068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52783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99311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46805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48686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84292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310621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14951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26394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6037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23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39113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78945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90007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15418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121912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584761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75565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50169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033984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731298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6330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625499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279857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144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763162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051847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39246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51901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880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13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theme" Target="../theme/theme1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8" r:id="rId47"/>
    <p:sldLayoutId id="2147483709" r:id="rId48"/>
    <p:sldLayoutId id="2147483710" r:id="rId49"/>
    <p:sldLayoutId id="2147483717" r:id="rId50"/>
    <p:sldLayoutId id="2147483718" r:id="rId51"/>
    <p:sldLayoutId id="2147483719" r:id="rId52"/>
    <p:sldLayoutId id="2147483720" r:id="rId53"/>
    <p:sldLayoutId id="2147483721" r:id="rId54"/>
    <p:sldLayoutId id="2147483722" r:id="rId55"/>
    <p:sldLayoutId id="2147483723" r:id="rId56"/>
    <p:sldLayoutId id="2147483724" r:id="rId57"/>
    <p:sldLayoutId id="2147483725" r:id="rId58"/>
    <p:sldLayoutId id="2147483726" r:id="rId59"/>
    <p:sldLayoutId id="2147483727" r:id="rId60"/>
    <p:sldLayoutId id="2147483728" r:id="rId61"/>
    <p:sldLayoutId id="2147483729" r:id="rId62"/>
    <p:sldLayoutId id="2147483730" r:id="rId63"/>
    <p:sldLayoutId id="2147483731" r:id="rId64"/>
    <p:sldLayoutId id="2147483732" r:id="rId65"/>
    <p:sldLayoutId id="2147483733" r:id="rId66"/>
    <p:sldLayoutId id="2147483734" r:id="rId67"/>
    <p:sldLayoutId id="2147483735" r:id="rId68"/>
    <p:sldLayoutId id="2147483736" r:id="rId69"/>
    <p:sldLayoutId id="2147483737" r:id="rId70"/>
    <p:sldLayoutId id="2147483738" r:id="rId71"/>
    <p:sldLayoutId id="2147483739" r:id="rId72"/>
    <p:sldLayoutId id="2147483740" r:id="rId73"/>
    <p:sldLayoutId id="2147483741" r:id="rId74"/>
    <p:sldLayoutId id="2147483742" r:id="rId75"/>
    <p:sldLayoutId id="2147483743" r:id="rId76"/>
    <p:sldLayoutId id="2147483744" r:id="rId77"/>
    <p:sldLayoutId id="2147483745" r:id="rId78"/>
    <p:sldLayoutId id="2147483746" r:id="rId79"/>
    <p:sldLayoutId id="2147483747" r:id="rId80"/>
    <p:sldLayoutId id="2147483748" r:id="rId81"/>
    <p:sldLayoutId id="2147483749" r:id="rId82"/>
    <p:sldLayoutId id="2147483750" r:id="rId83"/>
    <p:sldLayoutId id="2147483751" r:id="rId84"/>
    <p:sldLayoutId id="2147483752" r:id="rId85"/>
    <p:sldLayoutId id="2147483753" r:id="rId86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傳統與現代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Traditional and Modern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引發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yǐnfā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set off, trigger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96541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正反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zhèngfǎn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58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protesters and supporters, pros and cons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1622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兩方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liǎngfāng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both parties, the two sides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688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激烈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jīliè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be intense, fierce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2554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具有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jùyǒu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have, possess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3020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祭品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01000" cy="7395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offering to god(s), sacrificial items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4534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quánmín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all the people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1647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6056" y="5410200"/>
            <a:ext cx="84582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large objects like mountains, castles, gigantic temples on hilltops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44961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鬥牛場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55720"/>
            <a:ext cx="6324601" cy="4526280"/>
          </a:xfrm>
        </p:spPr>
        <p:txBody>
          <a:bodyPr/>
          <a:lstStyle/>
          <a:p>
            <a:r>
              <a:rPr lang="en-US" altLang="zh-TW" dirty="0" err="1"/>
              <a:t>dòuniú</a:t>
            </a:r>
            <a:r>
              <a:rPr lang="en-US" altLang="zh-TW" dirty="0"/>
              <a:t> </a:t>
            </a:r>
            <a:r>
              <a:rPr lang="en-US" altLang="zh-TW" dirty="0" err="1"/>
              <a:t>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bullfighting 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0899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馬德里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Mǎdélǐ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Madrid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352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刪減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shānjiǎn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35000" y="5334000"/>
            <a:ext cx="80772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cut, cut back on (as in funds, personnel,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0816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至今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this day, heretofore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9112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鬥牛士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dòuniú</a:t>
            </a:r>
            <a:r>
              <a:rPr lang="en-US" altLang="zh-TW" dirty="0"/>
              <a:t> </a:t>
            </a:r>
            <a:r>
              <a:rPr lang="en-US" altLang="zh-TW" dirty="0" err="1"/>
              <a:t>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5738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華麗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huálì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magnificent</a:t>
            </a:r>
            <a:r>
              <a:rPr lang="en-US" altLang="zh-TW" dirty="0"/>
              <a:t>, resplendent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1032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服飾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582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clothing and accessories, apparel, costume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798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0226"/>
            <a:ext cx="7924800" cy="663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 the one hand, on the other; (do A), while (doing B)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18699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披風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pīfēng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cape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3360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激怒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infuriate, excite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83666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公牛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gōngniú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78652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優雅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yōuyǎ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graceful</a:t>
            </a:r>
            <a:r>
              <a:rPr lang="en-US" altLang="zh-TW" dirty="0"/>
              <a:t>, elegant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95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姿勢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posture, position, poses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796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鬥牛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dòuniú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bullfighting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0246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結合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010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</a:t>
            </a:r>
            <a:r>
              <a:rPr lang="en-US" altLang="zh-TW" dirty="0"/>
              <a:t>union, </a:t>
            </a:r>
            <a:r>
              <a:rPr lang="en-US" altLang="zh-TW" dirty="0" smtClean="0"/>
              <a:t>blend; to </a:t>
            </a:r>
            <a:r>
              <a:rPr lang="en-US" altLang="zh-TW" dirty="0"/>
              <a:t>combine, unite, </a:t>
            </a:r>
            <a:r>
              <a:rPr lang="en-US" altLang="zh-TW" dirty="0" smtClean="0"/>
              <a:t>blend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061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過人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 err="1"/>
              <a:t>insurpassable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03280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熟練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shóuliàn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adept, skillful, proficient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1331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崇拜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chóngbài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worship, adore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6327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旺季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wàngjì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peak season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69301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遊客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yóukè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visitor, tourist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9323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前往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go to, head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70731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觀賞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1300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guānshǎng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view, enjoy the view of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41116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奔牛節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Bēnniújié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8008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The Running of the Bulls (in Pamplona)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27381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重頭戲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zhòngtóuxì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main event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155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街頭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34000"/>
            <a:ext cx="8382000" cy="914400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the streets (used in phrases like “take to the streets”)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92153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狂奔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kuángbēn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run madly, run like crazy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46910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歐元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05200"/>
            <a:ext cx="4876801" cy="4526280"/>
          </a:xfrm>
        </p:spPr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Euro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29123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必要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bìyào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need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59203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獨特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dútè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unique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50077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魅力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mèilì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charisma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475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戲劇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drama, play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91147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countless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3164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靈感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línggǎn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inspiration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36990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諾貝爾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7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Nuòbèi'ěr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Nobel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1527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得主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dézhǔ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winner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581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24199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V) to raise, hold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12178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作家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zuòjiā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writer, author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62715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海明威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Hǎimíngwēi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</a:t>
            </a:r>
            <a:r>
              <a:rPr lang="en-US" altLang="zh-TW" dirty="0"/>
              <a:t> Ernest Hemmingway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99108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61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觀看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guānkàn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watch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27601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小說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xiǎoshuō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novel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034263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8305800" cy="3059430"/>
          </a:xfrm>
        </p:spPr>
        <p:txBody>
          <a:bodyPr/>
          <a:lstStyle/>
          <a:p>
            <a:r>
              <a:rPr lang="zh-TW" altLang="zh-TW" dirty="0"/>
              <a:t>舉世聞名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7696200" cy="3733800"/>
          </a:xfrm>
        </p:spPr>
        <p:txBody>
          <a:bodyPr/>
          <a:lstStyle/>
          <a:p>
            <a:r>
              <a:rPr lang="en-US" altLang="zh-TW" dirty="0" err="1"/>
              <a:t>jǔshì</a:t>
            </a:r>
            <a:r>
              <a:rPr lang="en-US" altLang="zh-TW" dirty="0"/>
              <a:t> </a:t>
            </a:r>
            <a:r>
              <a:rPr lang="en-US" altLang="zh-TW" dirty="0" err="1"/>
              <a:t>wénmíng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world-famous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4145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05465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推廣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tuīguǎng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promote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83645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遺產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yíchǎn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heritage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45216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68343"/>
            <a:ext cx="8610600" cy="2983230"/>
          </a:xfrm>
        </p:spPr>
        <p:txBody>
          <a:bodyPr/>
          <a:lstStyle/>
          <a:p>
            <a:r>
              <a:rPr lang="zh-TW" altLang="zh-TW" dirty="0"/>
              <a:t>由來已久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yóulái</a:t>
            </a:r>
            <a:r>
              <a:rPr lang="en-US" altLang="zh-TW" dirty="0"/>
              <a:t> </a:t>
            </a:r>
            <a:r>
              <a:rPr lang="en-US" altLang="zh-TW" dirty="0" err="1"/>
              <a:t>yǐjiǔ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age-old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46035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過時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passé, obsolete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30833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búlì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6868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disadvantageous to, detrimental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72372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示威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shìwēi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demonstrate, rally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131956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57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15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stab, gore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47460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觀眾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080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viewing audience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81476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轉播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zhuǎnbò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461408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rebroadcast, transmission, relay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81814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scenes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51160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血淋淋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xiělínlín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bloody, gory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113237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畫面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huàmiàn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scene, graphics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62577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5065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97960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</a:t>
            </a:r>
            <a:r>
              <a:rPr lang="en-US" altLang="zh-TW" dirty="0"/>
              <a:t>measure for cattle (i.e., a head of cattle)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869604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死亡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sǐwáng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die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228521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折磨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zhémó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</a:t>
            </a:r>
            <a:r>
              <a:rPr lang="en-US" altLang="zh-TW" dirty="0"/>
              <a:t>torment; to torture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29641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賠上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péishàng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pay as compensation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1992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主張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zhǔzhāng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6200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advocate a view or a standard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57385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622286"/>
            <a:ext cx="9906000" cy="2983230"/>
          </a:xfrm>
        </p:spPr>
        <p:txBody>
          <a:bodyPr/>
          <a:lstStyle/>
          <a:p>
            <a:r>
              <a:rPr lang="zh-TW" altLang="zh-TW" sz="12300" dirty="0" smtClean="0"/>
              <a:t>俗話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429000"/>
            <a:ext cx="7010401" cy="4526280"/>
          </a:xfrm>
        </p:spPr>
        <p:txBody>
          <a:bodyPr/>
          <a:lstStyle/>
          <a:p>
            <a:r>
              <a:rPr lang="en-US" altLang="zh-TW" dirty="0" err="1" smtClean="0"/>
              <a:t>súhuà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saying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901586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道理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dàolǐ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principle, truth, reason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237976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自私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zìsī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</a:t>
            </a:r>
            <a:r>
              <a:rPr lang="en-US" altLang="zh-TW" dirty="0"/>
              <a:t> selfish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35826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虐待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nüèdài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abuse, maltreat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49845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開設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kāishè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start, open up (a course)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48148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課程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course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541693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教導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jiàodǎo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</a:t>
            </a:r>
            <a:r>
              <a:rPr lang="en-US" altLang="zh-TW" dirty="0"/>
              <a:t>to teach; instruction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97115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享有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xiǎngyǒu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enjoy (a privilege)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329572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053622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不</a:t>
            </a:r>
            <a:r>
              <a:rPr lang="zh-TW" altLang="zh-TW" dirty="0" smtClean="0"/>
              <a:t>人道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bùréndào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inhumane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2915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innocent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1362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保存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bǎocún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preserve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218039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寶貴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bǎoguì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precious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992143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提升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1044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elevate, raise (as in awareness)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26903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社群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shèqún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43270" y="5356426"/>
            <a:ext cx="80010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social group, community (as in social network, social media)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681260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殘忍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cánrěn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to be cruel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309071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刊登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kāndēng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8001000" cy="117772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(for a media) to carry (a photo, article), publish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344501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shout, scream, cry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15086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顯示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xiǎnshì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show, reveal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050522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as high as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684777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019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5391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667819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wúxū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</a:t>
            </a:r>
            <a:r>
              <a:rPr lang="en-US" altLang="zh-TW" dirty="0"/>
              <a:t>need not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454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廢止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fèizhǐ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abolish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033038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/>
              <a:t>巴塞隆納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86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Bāsàilóngnà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Barcelona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699351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宣布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announce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186436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娛樂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yúlè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recreation, amusement, entertainment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924715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入場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rùchǎng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enter (a venue)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7275580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775243"/>
            <a:ext cx="9756808" cy="2983230"/>
          </a:xfrm>
        </p:spPr>
        <p:txBody>
          <a:bodyPr/>
          <a:lstStyle/>
          <a:p>
            <a:r>
              <a:rPr lang="zh-TW" altLang="zh-TW" sz="12300" dirty="0" smtClean="0"/>
              <a:t>澈底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chèdǐ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completely, thoroughly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68499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1004</Words>
  <Application>Microsoft Office PowerPoint</Application>
  <PresentationFormat>如螢幕大小 (4:3)</PresentationFormat>
  <Paragraphs>376</Paragraphs>
  <Slides>94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刪減</vt:lpstr>
      <vt:lpstr>鬥牛</vt:lpstr>
      <vt:lpstr>街頭</vt:lpstr>
      <vt:lpstr>舉</vt:lpstr>
      <vt:lpstr>示威</vt:lpstr>
      <vt:lpstr>主張</vt:lpstr>
      <vt:lpstr>保存</vt:lpstr>
      <vt:lpstr>廢止</vt:lpstr>
      <vt:lpstr>引發</vt:lpstr>
      <vt:lpstr>正反</vt:lpstr>
      <vt:lpstr>兩方</vt:lpstr>
      <vt:lpstr>激烈</vt:lpstr>
      <vt:lpstr>具有</vt:lpstr>
      <vt:lpstr>祭品</vt:lpstr>
      <vt:lpstr>全民</vt:lpstr>
      <vt:lpstr>座</vt:lpstr>
      <vt:lpstr>鬥牛場</vt:lpstr>
      <vt:lpstr>馬德里</vt:lpstr>
      <vt:lpstr>至今</vt:lpstr>
      <vt:lpstr>鬥牛士</vt:lpstr>
      <vt:lpstr>華麗</vt:lpstr>
      <vt:lpstr>服飾</vt:lpstr>
      <vt:lpstr>一面</vt:lpstr>
      <vt:lpstr>披風</vt:lpstr>
      <vt:lpstr>激怒</vt:lpstr>
      <vt:lpstr>公牛</vt:lpstr>
      <vt:lpstr>優雅</vt:lpstr>
      <vt:lpstr>姿勢</vt:lpstr>
      <vt:lpstr>結合</vt:lpstr>
      <vt:lpstr>過人</vt:lpstr>
      <vt:lpstr>熟練</vt:lpstr>
      <vt:lpstr>崇拜</vt:lpstr>
      <vt:lpstr>旺季</vt:lpstr>
      <vt:lpstr>遊客</vt:lpstr>
      <vt:lpstr>前往</vt:lpstr>
      <vt:lpstr>觀賞</vt:lpstr>
      <vt:lpstr>奔牛節</vt:lpstr>
      <vt:lpstr>重頭戲</vt:lpstr>
      <vt:lpstr>狂奔</vt:lpstr>
      <vt:lpstr>歐元</vt:lpstr>
      <vt:lpstr>必要</vt:lpstr>
      <vt:lpstr>獨特</vt:lpstr>
      <vt:lpstr>魅力</vt:lpstr>
      <vt:lpstr>戲劇</vt:lpstr>
      <vt:lpstr>無數</vt:lpstr>
      <vt:lpstr>靈感</vt:lpstr>
      <vt:lpstr>諾貝爾</vt:lpstr>
      <vt:lpstr>得主</vt:lpstr>
      <vt:lpstr>作家</vt:lpstr>
      <vt:lpstr>海明威</vt:lpstr>
      <vt:lpstr>觀看</vt:lpstr>
      <vt:lpstr>小說</vt:lpstr>
      <vt:lpstr>舉世聞名</vt:lpstr>
      <vt:lpstr>推廣</vt:lpstr>
      <vt:lpstr>遺產</vt:lpstr>
      <vt:lpstr>由來已久</vt:lpstr>
      <vt:lpstr>過時</vt:lpstr>
      <vt:lpstr>不利</vt:lpstr>
      <vt:lpstr>刺</vt:lpstr>
      <vt:lpstr>觀眾</vt:lpstr>
      <vt:lpstr>轉播</vt:lpstr>
      <vt:lpstr>幕</vt:lpstr>
      <vt:lpstr>血淋淋</vt:lpstr>
      <vt:lpstr>畫面</vt:lpstr>
      <vt:lpstr>頭</vt:lpstr>
      <vt:lpstr>死亡</vt:lpstr>
      <vt:lpstr>折磨</vt:lpstr>
      <vt:lpstr>賠上</vt:lpstr>
      <vt:lpstr>俗話</vt:lpstr>
      <vt:lpstr>道理</vt:lpstr>
      <vt:lpstr>自私</vt:lpstr>
      <vt:lpstr>虐待</vt:lpstr>
      <vt:lpstr>開設</vt:lpstr>
      <vt:lpstr>課程</vt:lpstr>
      <vt:lpstr>教導</vt:lpstr>
      <vt:lpstr>享有</vt:lpstr>
      <vt:lpstr>不人道</vt:lpstr>
      <vt:lpstr>無辜</vt:lpstr>
      <vt:lpstr>寶貴</vt:lpstr>
      <vt:lpstr>提升</vt:lpstr>
      <vt:lpstr>社群</vt:lpstr>
      <vt:lpstr>殘忍</vt:lpstr>
      <vt:lpstr>刊登</vt:lpstr>
      <vt:lpstr>高喊</vt:lpstr>
      <vt:lpstr>顯示</vt:lpstr>
      <vt:lpstr>高達</vt:lpstr>
      <vt:lpstr>僅</vt:lpstr>
      <vt:lpstr>無須</vt:lpstr>
      <vt:lpstr>巴塞隆納</vt:lpstr>
      <vt:lpstr>宣布</vt:lpstr>
      <vt:lpstr>娛樂</vt:lpstr>
      <vt:lpstr>入場</vt:lpstr>
      <vt:lpstr>澈底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24</cp:revision>
  <dcterms:created xsi:type="dcterms:W3CDTF">2017-05-11T16:59:40Z</dcterms:created>
  <dcterms:modified xsi:type="dcterms:W3CDTF">2018-06-15T08:44:48Z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