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3"/>
  </p:notesMasterIdLst>
  <p:sldIdLst>
    <p:sldId id="256" r:id="rId2"/>
    <p:sldId id="359" r:id="rId3"/>
    <p:sldId id="360" r:id="rId4"/>
    <p:sldId id="361" r:id="rId5"/>
    <p:sldId id="362" r:id="rId6"/>
    <p:sldId id="363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64" r:id="rId58"/>
    <p:sldId id="365" r:id="rId59"/>
    <p:sldId id="366" r:id="rId60"/>
    <p:sldId id="367" r:id="rId61"/>
    <p:sldId id="368" r:id="rId62"/>
    <p:sldId id="369" r:id="rId63"/>
    <p:sldId id="370" r:id="rId64"/>
    <p:sldId id="308" r:id="rId65"/>
    <p:sldId id="309" r:id="rId66"/>
    <p:sldId id="310" r:id="rId67"/>
    <p:sldId id="311" r:id="rId68"/>
    <p:sldId id="312" r:id="rId69"/>
    <p:sldId id="313" r:id="rId70"/>
    <p:sldId id="314" r:id="rId71"/>
    <p:sldId id="315" r:id="rId72"/>
    <p:sldId id="316" r:id="rId73"/>
    <p:sldId id="317" r:id="rId74"/>
    <p:sldId id="318" r:id="rId75"/>
    <p:sldId id="319" r:id="rId76"/>
    <p:sldId id="320" r:id="rId77"/>
    <p:sldId id="321" r:id="rId78"/>
    <p:sldId id="322" r:id="rId79"/>
    <p:sldId id="323" r:id="rId80"/>
    <p:sldId id="324" r:id="rId81"/>
    <p:sldId id="325" r:id="rId82"/>
    <p:sldId id="326" r:id="rId83"/>
    <p:sldId id="327" r:id="rId84"/>
    <p:sldId id="328" r:id="rId85"/>
    <p:sldId id="329" r:id="rId86"/>
    <p:sldId id="330" r:id="rId87"/>
    <p:sldId id="331" r:id="rId88"/>
    <p:sldId id="332" r:id="rId89"/>
    <p:sldId id="333" r:id="rId90"/>
    <p:sldId id="334" r:id="rId91"/>
    <p:sldId id="335" r:id="rId92"/>
    <p:sldId id="336" r:id="rId93"/>
    <p:sldId id="337" r:id="rId94"/>
    <p:sldId id="338" r:id="rId95"/>
    <p:sldId id="339" r:id="rId96"/>
    <p:sldId id="340" r:id="rId97"/>
    <p:sldId id="341" r:id="rId98"/>
    <p:sldId id="342" r:id="rId99"/>
    <p:sldId id="343" r:id="rId100"/>
    <p:sldId id="344" r:id="rId101"/>
    <p:sldId id="345" r:id="rId102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24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tableStyles" Target="tableStyle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24204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04367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64695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56039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24778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67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196086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384143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094019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39513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446680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974471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94965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580661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9708392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524204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66064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433708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203573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4790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914646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271980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421010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533435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642663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060190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5001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320271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019537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50290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806463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329169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36704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3751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0395099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095347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1773479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29883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2926541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2602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98356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6759873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3591558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087271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4891942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11186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54011881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92318361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8290405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19673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6748991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271697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94173378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9553475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6957637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4704979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9997594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4153901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1589282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93925460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61360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3705973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8102683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0831190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3956234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8437019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7086922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5470124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9489246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0633681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9832210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0914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26888961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2087180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5747610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6494971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3433315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1573617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8302199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7147619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7685300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9583490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63841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7622124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7830105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111526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83021337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81778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95" Type="http://schemas.openxmlformats.org/officeDocument/2006/relationships/image" Target="../media/image1.png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93" Type="http://schemas.openxmlformats.org/officeDocument/2006/relationships/slideLayout" Target="../slideLayouts/slideLayout93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9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7" r:id="rId46"/>
    <p:sldLayoutId id="2147483708" r:id="rId47"/>
    <p:sldLayoutId id="2147483709" r:id="rId48"/>
    <p:sldLayoutId id="2147483710" r:id="rId49"/>
    <p:sldLayoutId id="2147483711" r:id="rId50"/>
    <p:sldLayoutId id="2147483712" r:id="rId51"/>
    <p:sldLayoutId id="2147483713" r:id="rId52"/>
    <p:sldLayoutId id="2147483714" r:id="rId53"/>
    <p:sldLayoutId id="2147483715" r:id="rId54"/>
    <p:sldLayoutId id="2147483716" r:id="rId55"/>
    <p:sldLayoutId id="2147483717" r:id="rId56"/>
    <p:sldLayoutId id="2147483718" r:id="rId57"/>
    <p:sldLayoutId id="2147483719" r:id="rId58"/>
    <p:sldLayoutId id="2147483720" r:id="rId59"/>
    <p:sldLayoutId id="2147483721" r:id="rId60"/>
    <p:sldLayoutId id="2147483722" r:id="rId61"/>
    <p:sldLayoutId id="2147483723" r:id="rId62"/>
    <p:sldLayoutId id="2147483724" r:id="rId63"/>
    <p:sldLayoutId id="2147483725" r:id="rId64"/>
    <p:sldLayoutId id="2147483726" r:id="rId65"/>
    <p:sldLayoutId id="2147483727" r:id="rId66"/>
    <p:sldLayoutId id="2147483728" r:id="rId67"/>
    <p:sldLayoutId id="2147483729" r:id="rId68"/>
    <p:sldLayoutId id="2147483730" r:id="rId69"/>
    <p:sldLayoutId id="2147483731" r:id="rId70"/>
    <p:sldLayoutId id="2147483732" r:id="rId71"/>
    <p:sldLayoutId id="2147483733" r:id="rId72"/>
    <p:sldLayoutId id="2147483734" r:id="rId73"/>
    <p:sldLayoutId id="2147483735" r:id="rId74"/>
    <p:sldLayoutId id="2147483736" r:id="rId75"/>
    <p:sldLayoutId id="2147483737" r:id="rId76"/>
    <p:sldLayoutId id="2147483738" r:id="rId77"/>
    <p:sldLayoutId id="2147483739" r:id="rId78"/>
    <p:sldLayoutId id="2147483740" r:id="rId79"/>
    <p:sldLayoutId id="2147483741" r:id="rId80"/>
    <p:sldLayoutId id="2147483742" r:id="rId81"/>
    <p:sldLayoutId id="2147483743" r:id="rId82"/>
    <p:sldLayoutId id="2147483744" r:id="rId83"/>
    <p:sldLayoutId id="2147483745" r:id="rId84"/>
    <p:sldLayoutId id="2147483746" r:id="rId85"/>
    <p:sldLayoutId id="2147483747" r:id="rId86"/>
    <p:sldLayoutId id="2147483748" r:id="rId87"/>
    <p:sldLayoutId id="2147483749" r:id="rId88"/>
    <p:sldLayoutId id="2147483750" r:id="rId89"/>
    <p:sldLayoutId id="2147483751" r:id="rId90"/>
    <p:sldLayoutId id="2147483752" r:id="rId91"/>
    <p:sldLayoutId id="2147483753" r:id="rId92"/>
    <p:sldLayoutId id="2147483754" r:id="rId93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5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6066102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六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課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死刑的</a:t>
            </a: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存廢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lang="en-US" sz="2400" b="1" spc="-20" dirty="0" smtClean="0">
                <a:solidFill>
                  <a:srgbClr val="075295"/>
                </a:solidFill>
                <a:latin typeface="Times New Roman"/>
                <a:cs typeface="Times New Roman"/>
              </a:rPr>
              <a:t>Should Capital Punishment Be Abolished?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隨機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suíjī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randomly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45887648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打造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dǎzào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create, implement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1823387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根本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/>
              <a:t>gēnběn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completely</a:t>
            </a:r>
            <a:r>
              <a:rPr lang="en-US" altLang="zh-TW" dirty="0"/>
              <a:t>, fundamentally, thoroughly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79161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殺害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shāhài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murder, kill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772697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黑心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hēixīn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47700" y="4800600"/>
            <a:ext cx="8153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darkened </a:t>
            </a:r>
            <a:r>
              <a:rPr lang="en-US" altLang="zh-TW" dirty="0"/>
              <a:t>heart; evil mind (</a:t>
            </a:r>
            <a:r>
              <a:rPr lang="zh-TW" altLang="zh-TW" dirty="0"/>
              <a:t>黑心食品</a:t>
            </a:r>
            <a:r>
              <a:rPr lang="en-US" altLang="zh-TW" dirty="0"/>
              <a:t> = unsafe food, i.e., made by profit-oriented people/companies with no conscience)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1153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案件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ànjiàn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N) (</a:t>
            </a:r>
            <a:r>
              <a:rPr lang="en-US" altLang="zh-TW" dirty="0"/>
              <a:t>legal) case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16518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法官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fǎguān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judge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119658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39992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15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judge, rule, give sentencing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068659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90600" y="1283970"/>
            <a:ext cx="8156608" cy="2983230"/>
          </a:xfrm>
        </p:spPr>
        <p:txBody>
          <a:bodyPr/>
          <a:lstStyle/>
          <a:p>
            <a:r>
              <a:rPr lang="zh-TW" altLang="zh-TW" dirty="0"/>
              <a:t>有期徒刑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22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yǒuqí</a:t>
            </a:r>
            <a:r>
              <a:rPr lang="en-US" altLang="zh-TW" dirty="0"/>
              <a:t> </a:t>
            </a:r>
            <a:r>
              <a:rPr lang="en-US" altLang="zh-TW" dirty="0" err="1"/>
              <a:t>túxíng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58800" y="5371464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prison </a:t>
            </a:r>
            <a:r>
              <a:rPr lang="en-US" altLang="zh-TW" dirty="0"/>
              <a:t>term (sentencing with a fixed prison term)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59854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r>
              <a:rPr lang="zh-TW" altLang="zh-TW" dirty="0"/>
              <a:t>無期徒刑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wúqí</a:t>
            </a:r>
            <a:r>
              <a:rPr lang="en-US" altLang="zh-TW" dirty="0"/>
              <a:t> </a:t>
            </a:r>
            <a:r>
              <a:rPr lang="en-US" altLang="zh-TW" dirty="0" err="1"/>
              <a:t>túxíng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life </a:t>
            </a:r>
            <a:r>
              <a:rPr lang="en-US" altLang="zh-TW" dirty="0"/>
              <a:t>sentence (i.e., no chance of parole)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766335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死者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sǐzhě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010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the </a:t>
            </a:r>
            <a:r>
              <a:rPr lang="en-US" altLang="zh-TW" dirty="0"/>
              <a:t>dead person, the murder victim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007180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交代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jiāodài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4000"/>
            <a:ext cx="8001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a </a:t>
            </a:r>
            <a:r>
              <a:rPr lang="en-US" altLang="zh-TW" dirty="0"/>
              <a:t>satisfactory answer, briefing,</a:t>
            </a:r>
            <a:endParaRPr lang="zh-TW" altLang="zh-TW" dirty="0"/>
          </a:p>
          <a:p>
            <a:r>
              <a:rPr lang="en-US" altLang="zh-TW" dirty="0"/>
              <a:t>accountability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88244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8400" y="1524000"/>
            <a:ext cx="8156608" cy="2983230"/>
          </a:xfrm>
        </p:spPr>
        <p:txBody>
          <a:bodyPr/>
          <a:lstStyle/>
          <a:p>
            <a:r>
              <a:rPr lang="zh-TW" altLang="zh-TW" dirty="0"/>
              <a:t>死刑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sǐxíng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(N)capital </a:t>
            </a:r>
            <a:r>
              <a:rPr lang="en-US" altLang="zh-TW" dirty="0"/>
              <a:t>punishment, the death penalty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428182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彌補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míbǔ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010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(V)to </a:t>
            </a:r>
            <a:r>
              <a:rPr lang="en-US" altLang="zh-TW" dirty="0"/>
              <a:t>make up for, compensate for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687877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家屬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jiāshǔ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family</a:t>
            </a:r>
            <a:r>
              <a:rPr lang="en-US" altLang="zh-TW" dirty="0"/>
              <a:t>, family members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793680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或者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huòzhě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Conj</a:t>
            </a:r>
            <a:r>
              <a:rPr lang="en-US" altLang="zh-TW" dirty="0" smtClean="0"/>
              <a:t>) or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599332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犯人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fànrén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criminal</a:t>
            </a:r>
            <a:r>
              <a:rPr lang="en-US" altLang="zh-TW" dirty="0"/>
              <a:t>, prisoner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947630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出獄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chūyù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4000"/>
            <a:ext cx="8077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be released from prison (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監獄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jiānyù</a:t>
            </a:r>
            <a:r>
              <a:rPr lang="en-US" altLang="zh-TW" dirty="0"/>
              <a:t>, prison)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92629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4000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(M) measure </a:t>
            </a:r>
            <a:r>
              <a:rPr lang="en-US" altLang="zh-TW" dirty="0"/>
              <a:t>for “graspable” objects like rulers, chairs, salt etc.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315118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57559" y="1447800"/>
            <a:ext cx="6708808" cy="2983230"/>
          </a:xfrm>
        </p:spPr>
        <p:txBody>
          <a:bodyPr/>
          <a:lstStyle/>
          <a:p>
            <a:r>
              <a:rPr lang="zh-TW" altLang="zh-TW" dirty="0"/>
              <a:t>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64121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ruler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532413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51092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現行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xiànxíng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existing</a:t>
            </a:r>
            <a:r>
              <a:rPr lang="en-US" altLang="zh-TW" dirty="0"/>
              <a:t>, current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189191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假釋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jiǎshì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parole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524482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永久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yǒngjiǔ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forever</a:t>
            </a:r>
            <a:r>
              <a:rPr lang="en-US" altLang="zh-TW" dirty="0"/>
              <a:t>, permanently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92253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存廢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cúnfèi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60400" y="5432424"/>
            <a:ext cx="8001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preservation </a:t>
            </a:r>
            <a:r>
              <a:rPr lang="en-US" altLang="zh-TW" dirty="0"/>
              <a:t>or abolishment, to preserve or to abolish (contracted word from </a:t>
            </a:r>
            <a:r>
              <a:rPr lang="zh-TW" altLang="zh-TW" dirty="0"/>
              <a:t>保存</a:t>
            </a:r>
            <a:r>
              <a:rPr lang="en-US" altLang="zh-TW" dirty="0"/>
              <a:t>+</a:t>
            </a:r>
            <a:r>
              <a:rPr lang="zh-TW" altLang="zh-TW" dirty="0"/>
              <a:t>廢除</a:t>
            </a:r>
            <a:r>
              <a:rPr lang="en-US" altLang="zh-TW" dirty="0"/>
              <a:t>) 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892314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76683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害怕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hàipà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be afraid of, to fear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071059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smtClean="0"/>
              <a:t>報復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bàofù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(V/N) to </a:t>
            </a:r>
            <a:r>
              <a:rPr lang="en-US" altLang="zh-TW" dirty="0"/>
              <a:t>retaliate, get revenge; vengeance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615954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納稅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nàshuì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to </a:t>
            </a:r>
            <a:r>
              <a:rPr lang="en-US" altLang="zh-TW" dirty="0"/>
              <a:t>pay taxes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888119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懲罰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chéngfá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(N/V) punishment</a:t>
            </a:r>
            <a:r>
              <a:rPr lang="en-US" altLang="zh-TW" dirty="0"/>
              <a:t>; to punish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070332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犯罪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fànzuì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to </a:t>
            </a:r>
            <a:r>
              <a:rPr lang="en-US" altLang="zh-TW" dirty="0"/>
              <a:t>commit a crime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356764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罰單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fádān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ticket </a:t>
            </a:r>
            <a:r>
              <a:rPr lang="en-US" altLang="zh-TW" dirty="0"/>
              <a:t>(for a fine)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677596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47800" y="1283970"/>
            <a:ext cx="7699408" cy="2983230"/>
          </a:xfrm>
        </p:spPr>
        <p:txBody>
          <a:bodyPr/>
          <a:lstStyle/>
          <a:p>
            <a:r>
              <a:rPr lang="zh-TW" altLang="zh-TW" dirty="0"/>
              <a:t>闖紅燈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447801" y="3855720"/>
            <a:ext cx="6553200" cy="4526280"/>
          </a:xfrm>
        </p:spPr>
        <p:txBody>
          <a:bodyPr/>
          <a:lstStyle/>
          <a:p>
            <a:r>
              <a:rPr lang="en-US" altLang="zh-TW" dirty="0" err="1"/>
              <a:t>chuǎng</a:t>
            </a:r>
            <a:r>
              <a:rPr lang="en-US" altLang="zh-TW" dirty="0"/>
              <a:t> </a:t>
            </a:r>
            <a:r>
              <a:rPr lang="en-US" altLang="zh-TW" dirty="0" err="1"/>
              <a:t>hóngdēng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432424"/>
            <a:ext cx="7924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run </a:t>
            </a:r>
            <a:r>
              <a:rPr lang="en-US" altLang="zh-TW" dirty="0"/>
              <a:t>a red light (</a:t>
            </a:r>
            <a:r>
              <a:rPr lang="zh-TW" altLang="zh-TW" dirty="0">
                <a:ea typeface="標楷體" panose="03000509000000000000" pitchFamily="65" charset="-120"/>
              </a:rPr>
              <a:t>闖</a:t>
            </a:r>
            <a:r>
              <a:rPr lang="en-US" altLang="zh-TW" dirty="0">
                <a:ea typeface="標楷體" panose="03000509000000000000" pitchFamily="65" charset="-120"/>
              </a:rPr>
              <a:t>,to rush, break </a:t>
            </a:r>
            <a:r>
              <a:rPr lang="en-US" altLang="zh-TW" dirty="0" smtClean="0">
                <a:ea typeface="標楷體" panose="03000509000000000000" pitchFamily="65" charset="-120"/>
              </a:rPr>
              <a:t>through; </a:t>
            </a:r>
            <a:r>
              <a:rPr lang="zh-TW" altLang="zh-TW" dirty="0" smtClean="0">
                <a:ea typeface="標楷體" panose="03000509000000000000" pitchFamily="65" charset="-120"/>
              </a:rPr>
              <a:t>紅燈</a:t>
            </a:r>
            <a:r>
              <a:rPr lang="en-US" altLang="zh-TW" dirty="0" smtClean="0">
                <a:ea typeface="標楷體" panose="03000509000000000000" pitchFamily="65" charset="-120"/>
              </a:rPr>
              <a:t>, </a:t>
            </a:r>
            <a:r>
              <a:rPr lang="en-US" altLang="zh-TW" dirty="0" smtClean="0">
                <a:ea typeface="標楷體" panose="03000509000000000000" pitchFamily="65" charset="-120"/>
              </a:rPr>
              <a:t>red </a:t>
            </a:r>
            <a:r>
              <a:rPr lang="en-US" altLang="zh-TW" dirty="0">
                <a:ea typeface="標楷體" panose="03000509000000000000" pitchFamily="65" charset="-120"/>
              </a:rPr>
              <a:t>light)</a:t>
            </a:r>
            <a:endParaRPr lang="zh-TW" altLang="zh-TW" dirty="0"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47725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293743"/>
            <a:ext cx="6708808" cy="2983230"/>
          </a:xfrm>
        </p:spPr>
        <p:txBody>
          <a:bodyPr/>
          <a:lstStyle/>
          <a:p>
            <a:r>
              <a:rPr lang="zh-TW" altLang="zh-TW" dirty="0"/>
              <a:t>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kāi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write (a ticket)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36649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同理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tónglǐ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by </a:t>
            </a:r>
            <a:r>
              <a:rPr lang="en-US" altLang="zh-TW" dirty="0"/>
              <a:t>the same token, similarly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75613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換句話說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71601" y="3855720"/>
            <a:ext cx="6629400" cy="4526280"/>
          </a:xfrm>
        </p:spPr>
        <p:txBody>
          <a:bodyPr/>
          <a:lstStyle/>
          <a:p>
            <a:r>
              <a:rPr lang="en-US" altLang="zh-TW" dirty="0" err="1"/>
              <a:t>huànjùhuà</a:t>
            </a:r>
            <a:r>
              <a:rPr lang="en-US" altLang="zh-TW" dirty="0"/>
              <a:t> </a:t>
            </a:r>
            <a:r>
              <a:rPr lang="en-US" altLang="zh-TW" dirty="0" err="1"/>
              <a:t>shuō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in </a:t>
            </a:r>
            <a:r>
              <a:rPr lang="en-US" altLang="zh-TW" dirty="0"/>
              <a:t>other words, to put it another way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37732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524000"/>
            <a:ext cx="6708808" cy="2983230"/>
          </a:xfrm>
        </p:spPr>
        <p:txBody>
          <a:bodyPr/>
          <a:lstStyle/>
          <a:p>
            <a:r>
              <a:rPr lang="zh-TW" altLang="zh-TW" dirty="0"/>
              <a:t>爭議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zhēngyì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controversy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9692245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維持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wéichí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keep, maintain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877667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6400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相較於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21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xiāngjiào</a:t>
            </a:r>
            <a:r>
              <a:rPr lang="en-US" altLang="zh-TW" dirty="0"/>
              <a:t> </a:t>
            </a:r>
            <a:r>
              <a:rPr lang="en-US" altLang="zh-TW" dirty="0" err="1"/>
              <a:t>yú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699408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)in </a:t>
            </a:r>
            <a:r>
              <a:rPr lang="en-US" altLang="zh-TW" dirty="0"/>
              <a:t>comparison to, compared to (classical Chinese)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1847413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人權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rénquán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human </a:t>
            </a:r>
            <a:r>
              <a:rPr lang="en-US" altLang="zh-TW" dirty="0"/>
              <a:t>rights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2426162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廢除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fèichú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abolish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174077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52600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被害人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399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bèihàirén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victim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042499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孤兒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gū’ér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orphan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608408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不然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bùrán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Conj</a:t>
            </a:r>
            <a:r>
              <a:rPr lang="en-US" altLang="zh-TW" dirty="0" smtClean="0"/>
              <a:t>) otherwise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1652913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3200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destroy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1865644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氣憤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qìfèn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indignant</a:t>
            </a:r>
            <a:r>
              <a:rPr lang="en-US" altLang="zh-TW" dirty="0"/>
              <a:t>, angry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673281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95600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hèn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to </a:t>
            </a:r>
            <a:r>
              <a:rPr lang="en-US" altLang="zh-TW" dirty="0"/>
              <a:t>hate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34035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僵局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jiāngjú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stalemate, deadlock, impasse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6667617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報仇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bàochóu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91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to </a:t>
            </a:r>
            <a:r>
              <a:rPr lang="en-US" altLang="zh-TW" dirty="0"/>
              <a:t>get revenge, get vengeance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8863729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便宜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piányí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to </a:t>
            </a:r>
            <a:r>
              <a:rPr lang="en-US" altLang="zh-TW" dirty="0"/>
              <a:t>let somebody off easy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109213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r>
              <a:rPr lang="zh-TW" altLang="zh-TW" dirty="0"/>
              <a:t>置身事外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00201" y="3855720"/>
            <a:ext cx="6400800" cy="4526280"/>
          </a:xfrm>
        </p:spPr>
        <p:txBody>
          <a:bodyPr/>
          <a:lstStyle/>
          <a:p>
            <a:r>
              <a:rPr lang="en-US" altLang="zh-TW" dirty="0" err="1"/>
              <a:t>zhìshēn</a:t>
            </a:r>
            <a:r>
              <a:rPr lang="en-US" altLang="zh-TW" dirty="0"/>
              <a:t> </a:t>
            </a:r>
            <a:r>
              <a:rPr lang="en-US" altLang="zh-TW" dirty="0" err="1"/>
              <a:t>shìwài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432424"/>
            <a:ext cx="8001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to </a:t>
            </a:r>
            <a:r>
              <a:rPr lang="en-US" altLang="zh-TW" dirty="0"/>
              <a:t>remain aloof, sit on the sidelines, not be involved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3945169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放下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fàngxià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let </a:t>
            </a:r>
            <a:r>
              <a:rPr lang="en-US" altLang="zh-TW" dirty="0"/>
              <a:t>it go, let it be, “forgive”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659326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283583"/>
            <a:ext cx="6708808" cy="2983230"/>
          </a:xfrm>
        </p:spPr>
        <p:txBody>
          <a:bodyPr/>
          <a:lstStyle/>
          <a:p>
            <a:r>
              <a:rPr lang="zh-TW" altLang="zh-TW" dirty="0"/>
              <a:t>凶手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0416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xiōngshǒu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murderer</a:t>
            </a:r>
            <a:r>
              <a:rPr lang="en-US" altLang="zh-TW" dirty="0"/>
              <a:t>, killer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1579475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感同身受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066801" y="3855720"/>
            <a:ext cx="6934200" cy="4526280"/>
          </a:xfrm>
        </p:spPr>
        <p:txBody>
          <a:bodyPr/>
          <a:lstStyle/>
          <a:p>
            <a:r>
              <a:rPr lang="en-US" altLang="zh-TW" dirty="0" err="1"/>
              <a:t>gǎntóng</a:t>
            </a:r>
            <a:r>
              <a:rPr lang="en-US" altLang="zh-TW" dirty="0"/>
              <a:t> </a:t>
            </a:r>
            <a:r>
              <a:rPr lang="en-US" altLang="zh-TW" dirty="0" err="1"/>
              <a:t>shēnshòu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to </a:t>
            </a:r>
            <a:r>
              <a:rPr lang="en-US" altLang="zh-TW" dirty="0"/>
              <a:t>empathize, feel like own experience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0422864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生前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7396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shēngqián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during </a:t>
            </a:r>
            <a:r>
              <a:rPr lang="en-US" altLang="zh-TW" dirty="0"/>
              <a:t>one’s life, before one’s death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8754146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恐懼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kǒngjù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fear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802877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心痛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xīntòng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70466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the pain in one’s heart, heartbreak, heartache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0059313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天平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tiānpíng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</a:t>
            </a:r>
            <a:r>
              <a:rPr lang="en-US" altLang="zh-TW" dirty="0"/>
              <a:t>balance, scales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7033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各自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gèzì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each, respectively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引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4844234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衡量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héngliáng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weigh, evaluate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5309330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坦白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tǎnbái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257800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honesty, honest (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坦白說</a:t>
            </a:r>
            <a:r>
              <a:rPr lang="zh-TW" altLang="zh-TW" dirty="0"/>
              <a:t> </a:t>
            </a:r>
            <a:r>
              <a:rPr lang="en-US" altLang="zh-TW" dirty="0"/>
              <a:t>= to be honest/frank/candid)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5444695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撫慰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fǔwèi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console, comfort</a:t>
            </a:r>
            <a:endParaRPr lang="zh-TW" altLang="zh-TW" dirty="0"/>
          </a:p>
          <a:p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840722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71600" y="1283970"/>
            <a:ext cx="7775608" cy="2983230"/>
          </a:xfrm>
        </p:spPr>
        <p:txBody>
          <a:bodyPr/>
          <a:lstStyle/>
          <a:p>
            <a:r>
              <a:rPr lang="zh-TW" altLang="zh-TW" dirty="0"/>
              <a:t>剛剛好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828800" y="3371532"/>
            <a:ext cx="6324600" cy="4526280"/>
          </a:xfrm>
        </p:spPr>
        <p:txBody>
          <a:bodyPr/>
          <a:lstStyle/>
          <a:p>
            <a:r>
              <a:rPr lang="en-US" altLang="zh-TW" dirty="0" err="1"/>
              <a:t>gānggāng</a:t>
            </a:r>
            <a:r>
              <a:rPr lang="en-US" altLang="zh-TW" dirty="0"/>
              <a:t> </a:t>
            </a:r>
            <a:r>
              <a:rPr lang="en-US" altLang="zh-TW" dirty="0" err="1"/>
              <a:t>hǎo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96900" y="4876800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just right, just enough, just the right amount, time, color, etc. (meaning here: justice done)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5817429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無濟於事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78103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wújì</a:t>
            </a:r>
            <a:r>
              <a:rPr lang="en-US" altLang="zh-TW" dirty="0"/>
              <a:t> </a:t>
            </a:r>
            <a:r>
              <a:rPr lang="en-US" altLang="zh-TW" dirty="0" err="1"/>
              <a:t>yúshì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71464"/>
            <a:ext cx="7543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to </a:t>
            </a:r>
            <a:r>
              <a:rPr lang="en-US" altLang="zh-TW" dirty="0"/>
              <a:t>not help the situation; does not do anybody </a:t>
            </a:r>
            <a:r>
              <a:rPr lang="en-US" altLang="zh-TW" dirty="0" smtClean="0"/>
              <a:t>good, </a:t>
            </a:r>
            <a:r>
              <a:rPr lang="en-US" altLang="zh-TW" dirty="0"/>
              <a:t>of no use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5223241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smtClean="0"/>
              <a:t>致力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zhìlì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with </a:t>
            </a:r>
            <a:r>
              <a:rPr lang="en-US" altLang="zh-TW" dirty="0"/>
              <a:t>all might and mind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5672455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推動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tuīdòng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promote, push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2372677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90600" y="1283970"/>
            <a:ext cx="8156608" cy="2983230"/>
          </a:xfrm>
        </p:spPr>
        <p:txBody>
          <a:bodyPr/>
          <a:lstStyle/>
          <a:p>
            <a:r>
              <a:rPr lang="zh-TW" altLang="zh-TW" dirty="0"/>
              <a:t>漫漫長路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90600" y="3855720"/>
            <a:ext cx="8077199" cy="4526280"/>
          </a:xfrm>
        </p:spPr>
        <p:txBody>
          <a:bodyPr/>
          <a:lstStyle/>
          <a:p>
            <a:r>
              <a:rPr lang="en-US" altLang="zh-TW" dirty="0" err="1"/>
              <a:t>m</a:t>
            </a:r>
            <a:r>
              <a:rPr lang="en-US" altLang="zh-TW" dirty="0" err="1" smtClean="0"/>
              <a:t>ànmàn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chánglù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162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</a:t>
            </a:r>
            <a:r>
              <a:rPr lang="en-US" altLang="zh-TW" dirty="0"/>
              <a:t>a long road, there is still a long way to go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725928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刑罰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xíngfá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punishment</a:t>
            </a:r>
            <a:r>
              <a:rPr lang="en-US" altLang="zh-TW" dirty="0"/>
              <a:t>, penalty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4685146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顯得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xiǎnde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15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(Vaux) to </a:t>
            </a:r>
            <a:r>
              <a:rPr lang="en-US" altLang="zh-TW" dirty="0"/>
              <a:t>appear, </a:t>
            </a:r>
            <a:r>
              <a:rPr lang="en-US" altLang="zh-TW" dirty="0" smtClean="0"/>
              <a:t>seem, </a:t>
            </a:r>
            <a:r>
              <a:rPr lang="en-US" altLang="zh-TW" dirty="0"/>
              <a:t>come off as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32562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嚇阻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hèzǔ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(V)to </a:t>
            </a:r>
            <a:r>
              <a:rPr lang="en-US" altLang="zh-TW" dirty="0"/>
              <a:t>deter (through intimidation)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1383398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352800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48881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fèi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exert (lit. pay out)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2544651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心力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xīnlì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zh-TW" altLang="en-US" dirty="0" smtClean="0"/>
              <a:t>．</a:t>
            </a:r>
            <a:r>
              <a:rPr lang="en-US" altLang="zh-TW" dirty="0" smtClean="0"/>
              <a:t>(N) effort </a:t>
            </a:r>
            <a:r>
              <a:rPr lang="en-US" altLang="zh-TW" dirty="0"/>
              <a:t>(physical and </a:t>
            </a:r>
            <a:r>
              <a:rPr lang="en-US" altLang="zh-TW" dirty="0" smtClean="0"/>
              <a:t>menta</a:t>
            </a:r>
            <a:r>
              <a:rPr lang="en-US" altLang="zh-TW" dirty="0"/>
              <a:t>l</a:t>
            </a:r>
            <a:r>
              <a:rPr lang="en-US" altLang="zh-TW" dirty="0" smtClean="0"/>
              <a:t>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5433215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冤枉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yuānwǎng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15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 to </a:t>
            </a:r>
            <a:r>
              <a:rPr lang="en-US" altLang="zh-TW" dirty="0"/>
              <a:t>be </a:t>
            </a:r>
            <a:r>
              <a:rPr lang="en-US" altLang="zh-TW" dirty="0" smtClean="0"/>
              <a:t>wronged, </a:t>
            </a:r>
            <a:r>
              <a:rPr lang="en-US" altLang="zh-TW" dirty="0"/>
              <a:t>treated unjustly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7493247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槍決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qiāngjué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10200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N/V)execution </a:t>
            </a:r>
            <a:r>
              <a:rPr lang="en-US" altLang="zh-TW" dirty="0"/>
              <a:t>by shooting; to execute by shooting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3062520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犯案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fàn'àn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Vp-sep</a:t>
            </a:r>
            <a:r>
              <a:rPr lang="en-US" altLang="zh-TW" dirty="0" smtClean="0"/>
              <a:t>) to </a:t>
            </a:r>
            <a:r>
              <a:rPr lang="en-US" altLang="zh-TW" dirty="0"/>
              <a:t>be implicated in a crime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921781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充足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chōngzú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ample</a:t>
            </a:r>
            <a:r>
              <a:rPr lang="en-US" altLang="zh-TW" dirty="0"/>
              <a:t>, sufficient, adequate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4309860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保證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bǎozhèng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/>
              <a:t>(</a:t>
            </a:r>
            <a:r>
              <a:rPr lang="en-US" altLang="zh-TW" dirty="0" smtClean="0"/>
              <a:t>V/N)to </a:t>
            </a:r>
            <a:r>
              <a:rPr lang="en-US" altLang="zh-TW" dirty="0"/>
              <a:t>guarantee; guarantee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8377831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誤判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wùpàn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52085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(V/N)to </a:t>
            </a:r>
            <a:r>
              <a:rPr lang="en-US" altLang="zh-TW" dirty="0"/>
              <a:t>err in judicial judgement; erroneous judgement, miscarriage of justice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436089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失誤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shīwù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mistake</a:t>
            </a:r>
            <a:r>
              <a:rPr lang="en-US" altLang="zh-TW" dirty="0"/>
              <a:t>, error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6942815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無價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wújià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priceless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23765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隔離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gélí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(V)to </a:t>
            </a:r>
            <a:r>
              <a:rPr lang="en-US" altLang="zh-TW" dirty="0"/>
              <a:t>isolate, separate, quarantine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336509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賠償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péicháng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398452"/>
            <a:ext cx="7848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(N/V) compensation</a:t>
            </a:r>
            <a:r>
              <a:rPr lang="en-US" altLang="zh-TW" dirty="0"/>
              <a:t>, reparation; to compensate, make reparations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184159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善良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shànliáng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good </a:t>
            </a:r>
            <a:r>
              <a:rPr lang="en-US" altLang="zh-TW" dirty="0"/>
              <a:t>and kind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4021686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一面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yímiàn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side </a:t>
            </a:r>
            <a:r>
              <a:rPr lang="en-US" altLang="zh-TW" dirty="0"/>
              <a:t>(i.e., a good side)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8299802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可貴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kěguì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valuable</a:t>
            </a:r>
            <a:r>
              <a:rPr lang="en-US" altLang="zh-TW" dirty="0"/>
              <a:t>, priceless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2417489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同情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tóngqíng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/N) to sympathize; sympathy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9008408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05000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換不回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657600"/>
            <a:ext cx="4876801" cy="4526280"/>
          </a:xfrm>
        </p:spPr>
        <p:txBody>
          <a:bodyPr/>
          <a:lstStyle/>
          <a:p>
            <a:r>
              <a:rPr lang="en-US" altLang="zh-TW" dirty="0" err="1" smtClean="0"/>
              <a:t>huànbùhuí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cannot </a:t>
            </a:r>
            <a:r>
              <a:rPr lang="en-US" altLang="zh-TW" dirty="0"/>
              <a:t>get it back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49145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和解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héjiě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(Vi) to </a:t>
            </a:r>
            <a:r>
              <a:rPr lang="en-US" altLang="zh-TW" dirty="0"/>
              <a:t>reconcile, make up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862217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認錯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rèncuò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to </a:t>
            </a:r>
            <a:r>
              <a:rPr lang="en-US" altLang="zh-TW" dirty="0"/>
              <a:t>admit one’s error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967181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重新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chóngxīn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anew</a:t>
            </a:r>
            <a:r>
              <a:rPr lang="en-US" altLang="zh-TW" dirty="0"/>
              <a:t>, afresh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9191145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大愛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dà’ài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great </a:t>
            </a:r>
            <a:r>
              <a:rPr lang="en-US" altLang="zh-TW" dirty="0"/>
              <a:t>love, love at the highest level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33511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罪犯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zuìfàn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criminal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1991707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感受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gǎnshòu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feelings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36243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只是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zhǐshì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 smtClean="0"/>
              <a:t>but the same time, we must realize that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9411712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1622286"/>
            <a:ext cx="9604408" cy="2983230"/>
          </a:xfrm>
        </p:spPr>
        <p:txBody>
          <a:bodyPr/>
          <a:lstStyle/>
          <a:p>
            <a:r>
              <a:rPr lang="zh-TW" altLang="zh-TW" sz="12300" dirty="0"/>
              <a:t>一命</a:t>
            </a:r>
            <a:r>
              <a:rPr lang="zh-TW" altLang="zh-TW" sz="12300" dirty="0" smtClean="0"/>
              <a:t>還一</a:t>
            </a:r>
            <a:r>
              <a:rPr lang="zh-TW" altLang="zh-TW" sz="12300" dirty="0"/>
              <a:t>命</a:t>
            </a:r>
            <a:endParaRPr lang="zh-TW" altLang="en-US" sz="12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74557" y="3657600"/>
            <a:ext cx="8153401" cy="4526280"/>
          </a:xfrm>
        </p:spPr>
        <p:txBody>
          <a:bodyPr/>
          <a:lstStyle/>
          <a:p>
            <a:r>
              <a:rPr lang="en-US" altLang="zh-TW" dirty="0" err="1"/>
              <a:t>yímìng</a:t>
            </a:r>
            <a:r>
              <a:rPr lang="en-US" altLang="zh-TW" dirty="0"/>
              <a:t> </a:t>
            </a:r>
            <a:r>
              <a:rPr lang="en-US" altLang="zh-TW" dirty="0" err="1"/>
              <a:t>huán</a:t>
            </a:r>
            <a:r>
              <a:rPr lang="en-US" altLang="zh-TW" dirty="0"/>
              <a:t> </a:t>
            </a:r>
            <a:r>
              <a:rPr lang="en-US" altLang="zh-TW" dirty="0" err="1"/>
              <a:t>yímìng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0104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(Id) a </a:t>
            </a:r>
            <a:r>
              <a:rPr lang="en-US" altLang="zh-TW" dirty="0"/>
              <a:t>life for a life, an eye for an eye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9474600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好受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hǎoshòu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(Vs) to </a:t>
            </a:r>
            <a:r>
              <a:rPr lang="en-US" altLang="zh-TW" dirty="0"/>
              <a:t>feel better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6531286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283970"/>
            <a:ext cx="8232808" cy="2983230"/>
          </a:xfrm>
        </p:spPr>
        <p:txBody>
          <a:bodyPr/>
          <a:lstStyle/>
          <a:p>
            <a:r>
              <a:rPr lang="zh-TW" altLang="zh-TW" dirty="0"/>
              <a:t>也就是說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47858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yějiùshìshuō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that </a:t>
            </a:r>
            <a:r>
              <a:rPr lang="en-US" altLang="zh-TW" dirty="0"/>
              <a:t>is to say; that is; i.e.,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1199075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歐盟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cap="all" dirty="0" err="1"/>
              <a:t>ō</a:t>
            </a:r>
            <a:r>
              <a:rPr lang="en-US" altLang="zh-TW" dirty="0" err="1"/>
              <a:t>uméng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the </a:t>
            </a:r>
            <a:r>
              <a:rPr lang="en-US" altLang="zh-TW" dirty="0"/>
              <a:t>EU; European Union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7957445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潮流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cháoliú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trend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6316751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71600" y="1283970"/>
            <a:ext cx="7775608" cy="2983230"/>
          </a:xfrm>
        </p:spPr>
        <p:txBody>
          <a:bodyPr/>
          <a:lstStyle/>
          <a:p>
            <a:r>
              <a:rPr lang="zh-TW" altLang="zh-TW" dirty="0"/>
              <a:t>意識到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210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yìshìdào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Vpt</a:t>
            </a:r>
            <a:r>
              <a:rPr lang="en-US" altLang="zh-TW" dirty="0" smtClean="0"/>
              <a:t>) to </a:t>
            </a:r>
            <a:r>
              <a:rPr lang="en-US" altLang="zh-TW" dirty="0"/>
              <a:t>be conscious of, to be aware of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6666117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唯有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wéiyǒu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only </a:t>
            </a:r>
            <a:r>
              <a:rPr lang="en-US" altLang="zh-TW" dirty="0"/>
              <a:t>by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73005667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身旁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shēnpáng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．</a:t>
            </a:r>
            <a:r>
              <a:rPr lang="en-US" altLang="zh-TW" dirty="0" smtClean="0"/>
              <a:t>(N) next </a:t>
            </a:r>
            <a:r>
              <a:rPr lang="en-US" altLang="zh-TW" dirty="0"/>
              <a:t>to, around you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49913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1234</Words>
  <Application>Microsoft Office PowerPoint</Application>
  <PresentationFormat>如螢幕大小 (4:3)</PresentationFormat>
  <Paragraphs>405</Paragraphs>
  <Slides>101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101</vt:i4>
      </vt:variant>
    </vt:vector>
  </HeadingPairs>
  <TitlesOfParts>
    <vt:vector size="107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死刑</vt:lpstr>
      <vt:lpstr>存廢</vt:lpstr>
      <vt:lpstr>爭議</vt:lpstr>
      <vt:lpstr>僵局</vt:lpstr>
      <vt:lpstr>各自</vt:lpstr>
      <vt:lpstr>嚇阻</vt:lpstr>
      <vt:lpstr>隔離</vt:lpstr>
      <vt:lpstr>罪犯</vt:lpstr>
      <vt:lpstr>隨機</vt:lpstr>
      <vt:lpstr>殺害</vt:lpstr>
      <vt:lpstr>黑心</vt:lpstr>
      <vt:lpstr>案件</vt:lpstr>
      <vt:lpstr>法官</vt:lpstr>
      <vt:lpstr>判</vt:lpstr>
      <vt:lpstr>有期徒刑</vt:lpstr>
      <vt:lpstr>無期徒刑</vt:lpstr>
      <vt:lpstr>死者</vt:lpstr>
      <vt:lpstr>交代</vt:lpstr>
      <vt:lpstr>彌補</vt:lpstr>
      <vt:lpstr>家屬</vt:lpstr>
      <vt:lpstr>或者</vt:lpstr>
      <vt:lpstr>犯人</vt:lpstr>
      <vt:lpstr>出獄</vt:lpstr>
      <vt:lpstr>把</vt:lpstr>
      <vt:lpstr>尺</vt:lpstr>
      <vt:lpstr>現行</vt:lpstr>
      <vt:lpstr>假釋</vt:lpstr>
      <vt:lpstr>永久</vt:lpstr>
      <vt:lpstr>害怕</vt:lpstr>
      <vt:lpstr>報復</vt:lpstr>
      <vt:lpstr>納稅</vt:lpstr>
      <vt:lpstr>懲罰</vt:lpstr>
      <vt:lpstr>犯罪</vt:lpstr>
      <vt:lpstr>罰單</vt:lpstr>
      <vt:lpstr>闖紅燈</vt:lpstr>
      <vt:lpstr>開</vt:lpstr>
      <vt:lpstr>同理</vt:lpstr>
      <vt:lpstr>換句話說</vt:lpstr>
      <vt:lpstr>維持</vt:lpstr>
      <vt:lpstr>相較於</vt:lpstr>
      <vt:lpstr>人權</vt:lpstr>
      <vt:lpstr>廢除</vt:lpstr>
      <vt:lpstr>被害人</vt:lpstr>
      <vt:lpstr>孤兒</vt:lpstr>
      <vt:lpstr>不然</vt:lpstr>
      <vt:lpstr>毀</vt:lpstr>
      <vt:lpstr>氣憤</vt:lpstr>
      <vt:lpstr>恨</vt:lpstr>
      <vt:lpstr>報仇</vt:lpstr>
      <vt:lpstr>便宜</vt:lpstr>
      <vt:lpstr>置身事外</vt:lpstr>
      <vt:lpstr>放下</vt:lpstr>
      <vt:lpstr>凶手</vt:lpstr>
      <vt:lpstr>感同身受</vt:lpstr>
      <vt:lpstr>生前</vt:lpstr>
      <vt:lpstr>恐懼</vt:lpstr>
      <vt:lpstr>心痛</vt:lpstr>
      <vt:lpstr>天平</vt:lpstr>
      <vt:lpstr>衡量</vt:lpstr>
      <vt:lpstr>坦白</vt:lpstr>
      <vt:lpstr>撫慰</vt:lpstr>
      <vt:lpstr>剛剛好</vt:lpstr>
      <vt:lpstr>無濟於事</vt:lpstr>
      <vt:lpstr>致力</vt:lpstr>
      <vt:lpstr>推動</vt:lpstr>
      <vt:lpstr>漫漫長路</vt:lpstr>
      <vt:lpstr>刑罰</vt:lpstr>
      <vt:lpstr>顯得</vt:lpstr>
      <vt:lpstr>費</vt:lpstr>
      <vt:lpstr>心力</vt:lpstr>
      <vt:lpstr>冤枉</vt:lpstr>
      <vt:lpstr>槍決</vt:lpstr>
      <vt:lpstr>犯案</vt:lpstr>
      <vt:lpstr>充足</vt:lpstr>
      <vt:lpstr>保證</vt:lpstr>
      <vt:lpstr>誤判</vt:lpstr>
      <vt:lpstr>失誤</vt:lpstr>
      <vt:lpstr>無價</vt:lpstr>
      <vt:lpstr>賠償</vt:lpstr>
      <vt:lpstr>善良</vt:lpstr>
      <vt:lpstr>一面</vt:lpstr>
      <vt:lpstr>可貴</vt:lpstr>
      <vt:lpstr>同情</vt:lpstr>
      <vt:lpstr>換不回</vt:lpstr>
      <vt:lpstr>和解</vt:lpstr>
      <vt:lpstr>認錯</vt:lpstr>
      <vt:lpstr>重新</vt:lpstr>
      <vt:lpstr>大愛</vt:lpstr>
      <vt:lpstr>感受</vt:lpstr>
      <vt:lpstr>只是</vt:lpstr>
      <vt:lpstr>一命還一命</vt:lpstr>
      <vt:lpstr>好受</vt:lpstr>
      <vt:lpstr>也就是說</vt:lpstr>
      <vt:lpstr>歐盟</vt:lpstr>
      <vt:lpstr>潮流</vt:lpstr>
      <vt:lpstr>意識到</vt:lpstr>
      <vt:lpstr>唯有</vt:lpstr>
      <vt:lpstr>身旁</vt:lpstr>
      <vt:lpstr>打造</vt:lpstr>
      <vt:lpstr>根本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30</cp:revision>
  <dcterms:created xsi:type="dcterms:W3CDTF">2017-05-11T16:59:40Z</dcterms:created>
  <dcterms:modified xsi:type="dcterms:W3CDTF">2018-06-15T06:22:20Z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