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8"/>
  </p:notesMasterIdLst>
  <p:sldIdLst>
    <p:sldId id="256" r:id="rId2"/>
    <p:sldId id="359" r:id="rId3"/>
    <p:sldId id="360" r:id="rId4"/>
    <p:sldId id="361" r:id="rId5"/>
    <p:sldId id="362" r:id="rId6"/>
    <p:sldId id="363" r:id="rId7"/>
    <p:sldId id="364" r:id="rId8"/>
    <p:sldId id="365" r:id="rId9"/>
    <p:sldId id="366" r:id="rId10"/>
    <p:sldId id="257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65" r:id="rId19"/>
    <p:sldId id="266" r:id="rId20"/>
    <p:sldId id="267" r:id="rId21"/>
    <p:sldId id="268" r:id="rId22"/>
    <p:sldId id="269" r:id="rId23"/>
    <p:sldId id="270" r:id="rId24"/>
    <p:sldId id="271" r:id="rId25"/>
    <p:sldId id="272" r:id="rId26"/>
    <p:sldId id="273" r:id="rId27"/>
    <p:sldId id="274" r:id="rId28"/>
    <p:sldId id="275" r:id="rId29"/>
    <p:sldId id="276" r:id="rId30"/>
    <p:sldId id="277" r:id="rId31"/>
    <p:sldId id="278" r:id="rId32"/>
    <p:sldId id="279" r:id="rId33"/>
    <p:sldId id="280" r:id="rId34"/>
    <p:sldId id="281" r:id="rId35"/>
    <p:sldId id="282" r:id="rId36"/>
    <p:sldId id="283" r:id="rId37"/>
    <p:sldId id="284" r:id="rId38"/>
    <p:sldId id="285" r:id="rId39"/>
    <p:sldId id="286" r:id="rId40"/>
    <p:sldId id="287" r:id="rId41"/>
    <p:sldId id="288" r:id="rId42"/>
    <p:sldId id="289" r:id="rId43"/>
    <p:sldId id="290" r:id="rId44"/>
    <p:sldId id="291" r:id="rId45"/>
    <p:sldId id="292" r:id="rId46"/>
    <p:sldId id="293" r:id="rId47"/>
    <p:sldId id="294" r:id="rId48"/>
    <p:sldId id="295" r:id="rId49"/>
    <p:sldId id="296" r:id="rId50"/>
    <p:sldId id="298" r:id="rId51"/>
    <p:sldId id="299" r:id="rId52"/>
    <p:sldId id="300" r:id="rId53"/>
    <p:sldId id="301" r:id="rId54"/>
    <p:sldId id="302" r:id="rId55"/>
    <p:sldId id="303" r:id="rId56"/>
    <p:sldId id="304" r:id="rId57"/>
    <p:sldId id="305" r:id="rId58"/>
    <p:sldId id="306" r:id="rId59"/>
    <p:sldId id="308" r:id="rId60"/>
    <p:sldId id="309" r:id="rId61"/>
    <p:sldId id="310" r:id="rId62"/>
    <p:sldId id="311" r:id="rId63"/>
    <p:sldId id="312" r:id="rId64"/>
    <p:sldId id="313" r:id="rId65"/>
    <p:sldId id="314" r:id="rId66"/>
    <p:sldId id="315" r:id="rId67"/>
    <p:sldId id="316" r:id="rId68"/>
    <p:sldId id="317" r:id="rId69"/>
    <p:sldId id="318" r:id="rId70"/>
    <p:sldId id="319" r:id="rId71"/>
    <p:sldId id="320" r:id="rId72"/>
    <p:sldId id="321" r:id="rId73"/>
    <p:sldId id="322" r:id="rId74"/>
    <p:sldId id="323" r:id="rId75"/>
    <p:sldId id="324" r:id="rId76"/>
    <p:sldId id="325" r:id="rId77"/>
    <p:sldId id="326" r:id="rId78"/>
    <p:sldId id="327" r:id="rId79"/>
    <p:sldId id="328" r:id="rId80"/>
    <p:sldId id="329" r:id="rId81"/>
    <p:sldId id="330" r:id="rId82"/>
    <p:sldId id="331" r:id="rId83"/>
    <p:sldId id="332" r:id="rId84"/>
    <p:sldId id="333" r:id="rId85"/>
    <p:sldId id="334" r:id="rId86"/>
    <p:sldId id="335" r:id="rId87"/>
    <p:sldId id="336" r:id="rId88"/>
    <p:sldId id="337" r:id="rId89"/>
    <p:sldId id="338" r:id="rId90"/>
    <p:sldId id="339" r:id="rId91"/>
    <p:sldId id="340" r:id="rId92"/>
    <p:sldId id="341" r:id="rId93"/>
    <p:sldId id="342" r:id="rId94"/>
    <p:sldId id="343" r:id="rId95"/>
    <p:sldId id="344" r:id="rId96"/>
    <p:sldId id="345" r:id="rId97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224" y="3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tableStyles" Target="tableStyles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presProps" Target="presProps.xml"/><Relationship Id="rId10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1537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06854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132149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941709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987187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1538356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1775685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687689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928300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265014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7632438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78279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82070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9290645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154570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2118233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0538173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439361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9022861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1256364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6906422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142789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9538589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35990088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50028019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00355269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15730758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7241762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52562636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74794656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58826242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846888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44354869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10946416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99094774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25086668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03631248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90697157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86943204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28812372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00067289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980038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14734805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9461496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51147991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3339946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2401402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02098781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3829585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1469595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30954441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062190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47009081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9135320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81816704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71769394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7468987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94232178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67451163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86116181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8360603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83694469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059678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4367304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7426924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05861715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04075439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06508107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63277579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53125514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57723215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56883949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69020458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8369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48690524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88104848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25743900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14248975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5276223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9814837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683778414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001414181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2246661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54741397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362482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45532908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711982936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84738017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184625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84" Type="http://schemas.openxmlformats.org/officeDocument/2006/relationships/slideLayout" Target="../slideLayouts/slideLayout84.xml"/><Relationship Id="rId89" Type="http://schemas.openxmlformats.org/officeDocument/2006/relationships/slideLayout" Target="../slideLayouts/slideLayout89.xml"/><Relationship Id="rId1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5" Type="http://schemas.openxmlformats.org/officeDocument/2006/relationships/slideLayout" Target="../slideLayouts/slideLayout5.xml"/><Relationship Id="rId90" Type="http://schemas.openxmlformats.org/officeDocument/2006/relationships/slideLayout" Target="../slideLayouts/slideLayout90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80" Type="http://schemas.openxmlformats.org/officeDocument/2006/relationships/slideLayout" Target="../slideLayouts/slideLayout80.xml"/><Relationship Id="rId85" Type="http://schemas.openxmlformats.org/officeDocument/2006/relationships/slideLayout" Target="../slideLayouts/slideLayout85.xml"/><Relationship Id="rId9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83" Type="http://schemas.openxmlformats.org/officeDocument/2006/relationships/slideLayout" Target="../slideLayouts/slideLayout83.xml"/><Relationship Id="rId88" Type="http://schemas.openxmlformats.org/officeDocument/2006/relationships/slideLayout" Target="../slideLayouts/slideLayout88.xml"/><Relationship Id="rId91" Type="http://schemas.openxmlformats.org/officeDocument/2006/relationships/slideLayout" Target="../slideLayouts/slideLayout9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slideLayout" Target="../slideLayouts/slideLayout81.xml"/><Relationship Id="rId86" Type="http://schemas.openxmlformats.org/officeDocument/2006/relationships/slideLayout" Target="../slideLayouts/slideLayout86.xml"/><Relationship Id="rId94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92" Type="http://schemas.openxmlformats.org/officeDocument/2006/relationships/slideLayout" Target="../slideLayouts/slideLayout92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Relationship Id="rId87" Type="http://schemas.openxmlformats.org/officeDocument/2006/relationships/slideLayout" Target="../slideLayouts/slideLayout87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56" Type="http://schemas.openxmlformats.org/officeDocument/2006/relationships/slideLayout" Target="../slideLayouts/slideLayout56.xml"/><Relationship Id="rId77" Type="http://schemas.openxmlformats.org/officeDocument/2006/relationships/slideLayout" Target="../slideLayouts/slideLayout7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9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5" r:id="rId35"/>
    <p:sldLayoutId id="2147483696" r:id="rId36"/>
    <p:sldLayoutId id="2147483697" r:id="rId37"/>
    <p:sldLayoutId id="2147483698" r:id="rId38"/>
    <p:sldLayoutId id="2147483699" r:id="rId39"/>
    <p:sldLayoutId id="2147483700" r:id="rId40"/>
    <p:sldLayoutId id="2147483701" r:id="rId41"/>
    <p:sldLayoutId id="2147483702" r:id="rId42"/>
    <p:sldLayoutId id="2147483703" r:id="rId43"/>
    <p:sldLayoutId id="2147483704" r:id="rId44"/>
    <p:sldLayoutId id="2147483705" r:id="rId45"/>
    <p:sldLayoutId id="2147483707" r:id="rId46"/>
    <p:sldLayoutId id="2147483708" r:id="rId47"/>
    <p:sldLayoutId id="2147483709" r:id="rId48"/>
    <p:sldLayoutId id="2147483710" r:id="rId49"/>
    <p:sldLayoutId id="2147483711" r:id="rId50"/>
    <p:sldLayoutId id="2147483712" r:id="rId51"/>
    <p:sldLayoutId id="2147483713" r:id="rId52"/>
    <p:sldLayoutId id="2147483714" r:id="rId53"/>
    <p:sldLayoutId id="2147483715" r:id="rId54"/>
    <p:sldLayoutId id="2147483717" r:id="rId55"/>
    <p:sldLayoutId id="2147483718" r:id="rId56"/>
    <p:sldLayoutId id="2147483719" r:id="rId57"/>
    <p:sldLayoutId id="2147483720" r:id="rId58"/>
    <p:sldLayoutId id="2147483721" r:id="rId59"/>
    <p:sldLayoutId id="2147483722" r:id="rId60"/>
    <p:sldLayoutId id="2147483723" r:id="rId61"/>
    <p:sldLayoutId id="2147483724" r:id="rId62"/>
    <p:sldLayoutId id="2147483725" r:id="rId63"/>
    <p:sldLayoutId id="2147483726" r:id="rId64"/>
    <p:sldLayoutId id="2147483727" r:id="rId65"/>
    <p:sldLayoutId id="2147483728" r:id="rId66"/>
    <p:sldLayoutId id="2147483729" r:id="rId67"/>
    <p:sldLayoutId id="2147483730" r:id="rId68"/>
    <p:sldLayoutId id="2147483731" r:id="rId69"/>
    <p:sldLayoutId id="2147483732" r:id="rId70"/>
    <p:sldLayoutId id="2147483733" r:id="rId71"/>
    <p:sldLayoutId id="2147483734" r:id="rId72"/>
    <p:sldLayoutId id="2147483735" r:id="rId73"/>
    <p:sldLayoutId id="2147483736" r:id="rId74"/>
    <p:sldLayoutId id="2147483737" r:id="rId75"/>
    <p:sldLayoutId id="2147483738" r:id="rId76"/>
    <p:sldLayoutId id="2147483739" r:id="rId77"/>
    <p:sldLayoutId id="2147483740" r:id="rId78"/>
    <p:sldLayoutId id="2147483741" r:id="rId79"/>
    <p:sldLayoutId id="2147483742" r:id="rId80"/>
    <p:sldLayoutId id="2147483743" r:id="rId81"/>
    <p:sldLayoutId id="2147483744" r:id="rId82"/>
    <p:sldLayoutId id="2147483745" r:id="rId83"/>
    <p:sldLayoutId id="2147483746" r:id="rId84"/>
    <p:sldLayoutId id="2147483747" r:id="rId85"/>
    <p:sldLayoutId id="2147483748" r:id="rId86"/>
    <p:sldLayoutId id="2147483749" r:id="rId87"/>
    <p:sldLayoutId id="2147483750" r:id="rId88"/>
    <p:sldLayoutId id="2147483751" r:id="rId89"/>
    <p:sldLayoutId id="2147483752" r:id="rId90"/>
    <p:sldLayoutId id="2147483753" r:id="rId91"/>
    <p:sldLayoutId id="2147483754" r:id="rId92"/>
  </p:sldLayoutIdLst>
  <p:timing>
    <p:tnLst>
      <p:par>
        <p:cTn id="1" dur="indefinite" restart="never" nodeType="tmRoot"/>
      </p:par>
    </p:tnLst>
  </p:timing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6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7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7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8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9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1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 smtClean="0">
                <a:solidFill>
                  <a:srgbClr val="FFFFFF"/>
                </a:solidFill>
                <a:latin typeface="Yu Gothic UI Semibold"/>
                <a:cs typeface="Yu Gothic UI Semibold"/>
              </a:rPr>
              <a:t>5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5456502" cy="17312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第</a:t>
            </a:r>
            <a:r>
              <a:rPr lang="zh-TW" altLang="en-US" sz="3000" dirty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八</a:t>
            </a:r>
            <a:r>
              <a:rPr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課</a:t>
            </a:r>
            <a:endParaRPr sz="3000" dirty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左右為難的難民問題</a:t>
            </a:r>
            <a:endParaRPr sz="3600" dirty="0" smtClean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  <a:spcBef>
                <a:spcPts val="1320"/>
              </a:spcBef>
            </a:pPr>
            <a:r>
              <a:rPr lang="en-US" sz="2400" b="1" spc="-20" dirty="0" smtClean="0">
                <a:solidFill>
                  <a:srgbClr val="075295"/>
                </a:solidFill>
                <a:latin typeface="Times New Roman"/>
                <a:cs typeface="Times New Roman"/>
              </a:rPr>
              <a:t>The Dilemma of the Immigration Issue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分擔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fēndān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7724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(V)to </a:t>
            </a:r>
            <a:r>
              <a:rPr lang="en-US" altLang="zh-TW" dirty="0"/>
              <a:t>share a burden, share responsibility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128194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714592" y="1371600"/>
            <a:ext cx="6708808" cy="2983230"/>
          </a:xfrm>
        </p:spPr>
        <p:txBody>
          <a:bodyPr/>
          <a:lstStyle/>
          <a:p>
            <a:r>
              <a:rPr lang="zh-TW" altLang="zh-TW" dirty="0"/>
              <a:t>化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huà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334000"/>
            <a:ext cx="76962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turn into, change into, convert into, transform into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889652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轉機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zhuǎnjī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(</a:t>
            </a:r>
            <a:r>
              <a:rPr lang="en-US" altLang="zh-TW" dirty="0"/>
              <a:t>life-saving) opportunity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496264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海面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hǎimiàn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the </a:t>
            </a:r>
            <a:r>
              <a:rPr lang="en-US" altLang="zh-TW" dirty="0"/>
              <a:t>surface of the ocean/sea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384296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r>
              <a:rPr lang="zh-TW" altLang="zh-TW" dirty="0"/>
              <a:t>難以數計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098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nányǐ</a:t>
            </a:r>
            <a:r>
              <a:rPr lang="en-US" altLang="zh-TW" dirty="0"/>
              <a:t> </a:t>
            </a:r>
            <a:r>
              <a:rPr lang="en-US" altLang="zh-TW" dirty="0" err="1"/>
              <a:t>shùjì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3058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countless </a:t>
            </a:r>
            <a:r>
              <a:rPr lang="en-US" altLang="zh-TW" dirty="0"/>
              <a:t>(lit. hard to calculate)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585436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屍體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shītǐ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corpse</a:t>
            </a:r>
            <a:r>
              <a:rPr lang="en-US" altLang="zh-TW" dirty="0"/>
              <a:t>, body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488927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r>
              <a:rPr lang="zh-TW" altLang="zh-TW" dirty="0"/>
              <a:t>怵目驚心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600200" y="3657600"/>
            <a:ext cx="6324601" cy="4526280"/>
          </a:xfrm>
        </p:spPr>
        <p:txBody>
          <a:bodyPr/>
          <a:lstStyle/>
          <a:p>
            <a:r>
              <a:rPr lang="en-US" altLang="zh-TW" dirty="0" err="1"/>
              <a:t>chùmù</a:t>
            </a:r>
            <a:r>
              <a:rPr lang="en-US" altLang="zh-TW" dirty="0"/>
              <a:t> </a:t>
            </a:r>
            <a:r>
              <a:rPr lang="en-US" altLang="zh-TW" dirty="0" err="1"/>
              <a:t>jīngxīn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shocked </a:t>
            </a:r>
            <a:r>
              <a:rPr lang="en-US" altLang="zh-TW" dirty="0"/>
              <a:t>to witness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296340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98799" y="1281043"/>
            <a:ext cx="6708808" cy="2983230"/>
          </a:xfrm>
        </p:spPr>
        <p:txBody>
          <a:bodyPr/>
          <a:lstStyle/>
          <a:p>
            <a:r>
              <a:rPr lang="zh-TW" altLang="zh-TW" dirty="0"/>
              <a:t>冒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52799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mào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risk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123468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905000" y="1447800"/>
            <a:ext cx="8309008" cy="2983230"/>
          </a:xfrm>
        </p:spPr>
        <p:txBody>
          <a:bodyPr/>
          <a:lstStyle/>
          <a:p>
            <a:r>
              <a:rPr lang="zh-TW" altLang="zh-TW" dirty="0"/>
              <a:t>聯合國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Liánhéguó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United </a:t>
            </a:r>
            <a:r>
              <a:rPr lang="en-US" altLang="zh-TW" dirty="0"/>
              <a:t>Nations, UN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641400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352800" y="1371600"/>
            <a:ext cx="6708808" cy="2983230"/>
          </a:xfrm>
        </p:spPr>
        <p:txBody>
          <a:bodyPr/>
          <a:lstStyle/>
          <a:p>
            <a:r>
              <a:rPr lang="zh-TW" altLang="zh-TW" dirty="0"/>
              <a:t>止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748881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zhǐ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Ptc</a:t>
            </a:r>
            <a:r>
              <a:rPr lang="en-US" altLang="zh-TW" dirty="0" smtClean="0"/>
              <a:t>) until </a:t>
            </a:r>
            <a:r>
              <a:rPr lang="en-US" altLang="zh-TW" dirty="0"/>
              <a:t>(classical Chinese)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437613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90600" y="1283970"/>
            <a:ext cx="8156608" cy="2983230"/>
          </a:xfrm>
        </p:spPr>
        <p:txBody>
          <a:bodyPr/>
          <a:lstStyle/>
          <a:p>
            <a:r>
              <a:rPr lang="zh-TW" altLang="zh-TW" dirty="0"/>
              <a:t>左右為難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447800" y="3581400"/>
            <a:ext cx="7696200" cy="4526280"/>
          </a:xfrm>
        </p:spPr>
        <p:txBody>
          <a:bodyPr/>
          <a:lstStyle/>
          <a:p>
            <a:r>
              <a:rPr lang="en-US" altLang="zh-TW" dirty="0" err="1"/>
              <a:t>zuǒyòu</a:t>
            </a:r>
            <a:r>
              <a:rPr lang="en-US" altLang="zh-TW" dirty="0"/>
              <a:t> </a:t>
            </a:r>
            <a:r>
              <a:rPr lang="en-US" altLang="zh-TW" dirty="0" err="1"/>
              <a:t>wéinán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334000"/>
            <a:ext cx="71628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/>
              <a:t>(</a:t>
            </a:r>
            <a:r>
              <a:rPr lang="en-US" altLang="zh-TW" dirty="0" smtClean="0"/>
              <a:t>Id) in </a:t>
            </a:r>
            <a:r>
              <a:rPr lang="en-US" altLang="zh-TW" dirty="0"/>
              <a:t>a dilemma, be in a bind, in a predicament, in a fix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076638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庇護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bìhù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asylum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906322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人數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rénshù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number </a:t>
            </a:r>
            <a:r>
              <a:rPr lang="en-US" altLang="zh-TW" dirty="0"/>
              <a:t>of people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249705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面臨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miànlín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face, confront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878437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團結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tuánjié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(Vi) to </a:t>
            </a:r>
            <a:r>
              <a:rPr lang="en-US" altLang="zh-TW" dirty="0"/>
              <a:t>unite, form solidarity with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675368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召開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zhàokāi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(V)to </a:t>
            </a:r>
            <a:r>
              <a:rPr lang="en-US" altLang="zh-TW" dirty="0"/>
              <a:t>convene, hold (a meeting)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918680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4000" y="1283970"/>
            <a:ext cx="7623208" cy="2983230"/>
          </a:xfrm>
        </p:spPr>
        <p:txBody>
          <a:bodyPr/>
          <a:lstStyle/>
          <a:p>
            <a:r>
              <a:rPr lang="zh-TW" altLang="zh-TW" dirty="0"/>
              <a:t>高峰會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047858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gāofēng</a:t>
            </a:r>
            <a:r>
              <a:rPr lang="en-US" altLang="zh-TW" dirty="0"/>
              <a:t> </a:t>
            </a:r>
            <a:r>
              <a:rPr lang="en-US" altLang="zh-TW" dirty="0" err="1"/>
              <a:t>huì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Summit </a:t>
            </a:r>
            <a:r>
              <a:rPr lang="en-US" altLang="zh-TW" dirty="0"/>
              <a:t>(meeting)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447130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領袖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lǐngxiù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/>
              <a:t>(</a:t>
            </a:r>
            <a:r>
              <a:rPr lang="en-US" altLang="zh-TW" dirty="0" smtClean="0"/>
              <a:t>N) leader</a:t>
            </a:r>
            <a:r>
              <a:rPr lang="en-US" altLang="zh-TW" dirty="0"/>
              <a:t>, head of a state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400497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消除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xiāochú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eliminate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334242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仇外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chóuwài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anti-foreign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514411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819400" y="1371600"/>
            <a:ext cx="6708808" cy="2983230"/>
          </a:xfrm>
        </p:spPr>
        <p:txBody>
          <a:bodyPr/>
          <a:lstStyle/>
          <a:p>
            <a:r>
              <a:rPr lang="zh-TW" altLang="zh-TW" dirty="0"/>
              <a:t>前</a:t>
            </a:r>
            <a:r>
              <a:rPr lang="en-US" altLang="zh-TW" dirty="0"/>
              <a:t>-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qián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former-</a:t>
            </a:r>
            <a:r>
              <a:rPr lang="en-US" altLang="zh-TW" dirty="0"/>
              <a:t>, ex-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70397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難民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505200"/>
            <a:ext cx="4876801" cy="4526280"/>
          </a:xfrm>
        </p:spPr>
        <p:txBody>
          <a:bodyPr/>
          <a:lstStyle/>
          <a:p>
            <a:r>
              <a:rPr lang="en-US" altLang="zh-TW" sz="9600" dirty="0" err="1"/>
              <a:t>nànmín</a:t>
            </a:r>
            <a:endParaRPr lang="zh-TW" altLang="en-US" sz="14800" dirty="0">
              <a:solidFill>
                <a:srgbClr val="231F20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anose="03000509000000000000" pitchFamily="65" charset="-120"/>
            </a:endParaRPr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refugees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892314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0438011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00200" y="1306443"/>
            <a:ext cx="6708808" cy="2983230"/>
          </a:xfrm>
        </p:spPr>
        <p:txBody>
          <a:bodyPr/>
          <a:lstStyle/>
          <a:p>
            <a:r>
              <a:rPr lang="zh-TW" altLang="zh-TW" dirty="0"/>
              <a:t>歐巴馬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cap="all" dirty="0" err="1"/>
              <a:t>ō</a:t>
            </a:r>
            <a:r>
              <a:rPr lang="en-US" altLang="zh-TW" dirty="0" err="1"/>
              <a:t>ubāmǎ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3152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Barack </a:t>
            </a:r>
            <a:r>
              <a:rPr lang="en-US" altLang="zh-TW" dirty="0"/>
              <a:t>Obama (former US president)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9890219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會議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huìyì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conference</a:t>
            </a:r>
            <a:r>
              <a:rPr lang="en-US" altLang="zh-TW" dirty="0"/>
              <a:t>, meeting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9823027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主義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zhǔyì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1534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“-</a:t>
            </a:r>
            <a:r>
              <a:rPr lang="en-US" altLang="zh-TW" dirty="0"/>
              <a:t>ism” (as in terrorism, Communism)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225295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292192" y="1293743"/>
            <a:ext cx="6708808" cy="2983230"/>
          </a:xfrm>
        </p:spPr>
        <p:txBody>
          <a:bodyPr/>
          <a:lstStyle/>
          <a:p>
            <a:r>
              <a:rPr lang="zh-TW" altLang="zh-TW" dirty="0"/>
              <a:t>受害者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011362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shòuhàizhě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victim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2453221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向來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xiànglái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always</a:t>
            </a:r>
            <a:r>
              <a:rPr lang="en-US" altLang="zh-TW" dirty="0"/>
              <a:t>, all along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5020502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單一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dānyī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333364"/>
            <a:ext cx="76962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/>
              <a:t>(</a:t>
            </a:r>
            <a:r>
              <a:rPr lang="en-US" altLang="zh-TW" dirty="0" smtClean="0"/>
              <a:t>Vs-</a:t>
            </a:r>
            <a:r>
              <a:rPr lang="en-US" altLang="zh-TW" dirty="0" err="1" smtClean="0"/>
              <a:t>attr</a:t>
            </a:r>
            <a:r>
              <a:rPr lang="en-US" altLang="zh-TW" dirty="0" smtClean="0"/>
              <a:t>) one</a:t>
            </a:r>
            <a:r>
              <a:rPr lang="en-US" altLang="zh-TW" dirty="0"/>
              <a:t>, single (any one country’s responsibility)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2188739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共同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gòngtóng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together</a:t>
            </a:r>
            <a:r>
              <a:rPr lang="en-US" altLang="zh-TW" dirty="0"/>
              <a:t>, jointly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2685844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排外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páiwài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(Vi) anti-foreign</a:t>
            </a:r>
            <a:r>
              <a:rPr lang="en-US" altLang="zh-TW" dirty="0"/>
              <a:t>, xenophobic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2984564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融入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róngrù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integrate, blend in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4398040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收容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shōuróng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offer refuge to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01850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62200" y="1447800"/>
            <a:ext cx="6708808" cy="2983230"/>
          </a:xfrm>
        </p:spPr>
        <p:txBody>
          <a:bodyPr/>
          <a:lstStyle/>
          <a:p>
            <a:r>
              <a:rPr lang="zh-TW" altLang="zh-TW" dirty="0"/>
              <a:t>男童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855720"/>
            <a:ext cx="4876801" cy="4526280"/>
          </a:xfrm>
        </p:spPr>
        <p:txBody>
          <a:bodyPr/>
          <a:lstStyle/>
          <a:p>
            <a:r>
              <a:rPr lang="en-US" altLang="zh-TW" dirty="0" err="1"/>
              <a:t>nántóng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boy, male child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3629653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或許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huòxǔ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perhaps</a:t>
            </a:r>
            <a:r>
              <a:rPr lang="en-US" altLang="zh-TW" dirty="0"/>
              <a:t>, probably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9323615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444592" y="1306443"/>
            <a:ext cx="6708808" cy="2983230"/>
          </a:xfrm>
        </p:spPr>
        <p:txBody>
          <a:bodyPr/>
          <a:lstStyle/>
          <a:p>
            <a:r>
              <a:rPr lang="zh-TW" altLang="zh-TW" dirty="0"/>
              <a:t>勞動力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360595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láodònglì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manpower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4526393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轉化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844173"/>
            <a:ext cx="4876801" cy="4526280"/>
          </a:xfrm>
        </p:spPr>
        <p:txBody>
          <a:bodyPr/>
          <a:lstStyle/>
          <a:p>
            <a:r>
              <a:rPr lang="en-US" altLang="zh-TW" dirty="0" err="1" smtClean="0"/>
              <a:t>zhuǎnhuà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2390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(Vi) to change into, transform into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1975917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里約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Lǐyuē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Rio</a:t>
            </a:r>
            <a:r>
              <a:rPr lang="en-US" altLang="zh-TW" dirty="0"/>
              <a:t>, </a:t>
            </a:r>
            <a:r>
              <a:rPr lang="en-US" altLang="zh-TW" dirty="0" err="1"/>
              <a:t>Brasil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9449086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奧運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cap="all" dirty="0" err="1"/>
              <a:t>à</a:t>
            </a:r>
            <a:r>
              <a:rPr lang="en-US" altLang="zh-TW" dirty="0" err="1"/>
              <a:t>oyùn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Olympics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619537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首度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shǒudù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first </a:t>
            </a:r>
            <a:r>
              <a:rPr lang="en-US" altLang="zh-TW" dirty="0"/>
              <a:t>time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I-36</a:t>
            </a:r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4293736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4000" y="1268343"/>
            <a:ext cx="6708808" cy="2983230"/>
          </a:xfrm>
        </p:spPr>
        <p:txBody>
          <a:bodyPr/>
          <a:lstStyle/>
          <a:p>
            <a:r>
              <a:rPr lang="zh-TW" altLang="zh-TW" dirty="0"/>
              <a:t>代表隊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860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dàibiǎoduì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962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representative </a:t>
            </a:r>
            <a:r>
              <a:rPr lang="en-US" altLang="zh-TW" dirty="0"/>
              <a:t>team, team representing 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9945959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逃離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táolí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escape from, flee from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1596600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戰火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zhànhuǒ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fires </a:t>
            </a:r>
            <a:r>
              <a:rPr lang="en-US" altLang="zh-TW" dirty="0"/>
              <a:t>of war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4813573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殘障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cánzhàng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physical </a:t>
            </a:r>
            <a:r>
              <a:rPr lang="en-US" altLang="zh-TW" dirty="0"/>
              <a:t>disability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544157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溺死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nìsǐ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229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/>
              <a:t>Vp</a:t>
            </a:r>
            <a:r>
              <a:rPr lang="en-US" altLang="zh-TW" dirty="0" smtClean="0"/>
              <a:t>) </a:t>
            </a:r>
            <a:r>
              <a:rPr lang="en-US" altLang="zh-TW" dirty="0"/>
              <a:t>to drown (to death), die from drowning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4389288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忘掉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wàngdiào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Vpt</a:t>
            </a:r>
            <a:r>
              <a:rPr lang="en-US" altLang="zh-TW" dirty="0" smtClean="0"/>
              <a:t>) to </a:t>
            </a:r>
            <a:r>
              <a:rPr lang="en-US" altLang="zh-TW" dirty="0"/>
              <a:t>forget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6277845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英雄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yīngxióng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hero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09160035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身分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shēnfèn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identification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8455381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66800" y="1283970"/>
            <a:ext cx="8080408" cy="2983230"/>
          </a:xfrm>
        </p:spPr>
        <p:txBody>
          <a:bodyPr/>
          <a:lstStyle/>
          <a:p>
            <a:r>
              <a:rPr lang="zh-TW" altLang="zh-TW" dirty="0"/>
              <a:t>索馬利亞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Suǒmǎlìyǎ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Somalia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9783737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之後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zhīhòu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subsequent </a:t>
            </a:r>
            <a:r>
              <a:rPr lang="en-US" altLang="zh-TW" dirty="0"/>
              <a:t>to that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1674093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參選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cānxuǎn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run in an election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9597957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膚色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fūsè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skin </a:t>
            </a:r>
            <a:r>
              <a:rPr lang="en-US" altLang="zh-TW" dirty="0"/>
              <a:t>color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0200318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早日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zǎorì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soon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1554861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扶持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fúchí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support, help, aid, assist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4884488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優先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yōuxiān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/>
              <a:t>(</a:t>
            </a:r>
            <a:r>
              <a:rPr lang="en-US" altLang="zh-TW" dirty="0" smtClean="0"/>
              <a:t>Vs) to </a:t>
            </a:r>
            <a:r>
              <a:rPr lang="en-US" altLang="zh-TW" dirty="0"/>
              <a:t>be given priority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380329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震驚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zhènjīng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Vpt</a:t>
            </a:r>
            <a:r>
              <a:rPr lang="en-US" altLang="zh-TW" dirty="0" smtClean="0"/>
              <a:t>) </a:t>
            </a:r>
            <a:r>
              <a:rPr lang="en-US" altLang="zh-TW" dirty="0"/>
              <a:t>to shock, stun, startle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6741324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無力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wúlì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 incapable </a:t>
            </a:r>
            <a:r>
              <a:rPr lang="en-US" altLang="zh-TW" dirty="0"/>
              <a:t>of, powerless to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3018483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安置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ānzhì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(V)to </a:t>
            </a:r>
            <a:r>
              <a:rPr lang="en-US" altLang="zh-TW" dirty="0"/>
              <a:t>make proper living arrangements for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3987949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支出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zhīchū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(N/V) expenditure</a:t>
            </a:r>
            <a:r>
              <a:rPr lang="en-US" altLang="zh-TW" dirty="0"/>
              <a:t>; to expend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9067416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導致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dǎozhì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cause, result in, lead to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4967868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賦稅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fùshuì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taxes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63956039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居民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jūmín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resident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49748470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對立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duìlì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334000"/>
            <a:ext cx="79248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to </a:t>
            </a:r>
            <a:r>
              <a:rPr lang="en-US" altLang="zh-TW" dirty="0"/>
              <a:t>oppose, be in opposition to, be antagonistic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13655344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罷了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bàle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Ptc</a:t>
            </a:r>
            <a:r>
              <a:rPr lang="en-US" altLang="zh-TW" dirty="0" smtClean="0"/>
              <a:t>) merely</a:t>
            </a:r>
            <a:r>
              <a:rPr lang="en-US" altLang="zh-TW" dirty="0"/>
              <a:t>, that’s it, that is all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59280835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德國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Déguó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(N)Germany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29051593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r>
              <a:rPr lang="zh-TW" altLang="zh-TW" dirty="0"/>
              <a:t>每況愈下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371601" y="3855720"/>
            <a:ext cx="6629400" cy="4526280"/>
          </a:xfrm>
        </p:spPr>
        <p:txBody>
          <a:bodyPr/>
          <a:lstStyle/>
          <a:p>
            <a:r>
              <a:rPr lang="en-US" altLang="zh-TW" dirty="0" err="1"/>
              <a:t>měikuàng</a:t>
            </a:r>
            <a:r>
              <a:rPr lang="en-US" altLang="zh-TW" dirty="0"/>
              <a:t> </a:t>
            </a:r>
            <a:r>
              <a:rPr lang="en-US" altLang="zh-TW" dirty="0" err="1"/>
              <a:t>yùxià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334000"/>
            <a:ext cx="81534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to </a:t>
            </a:r>
            <a:r>
              <a:rPr lang="en-US" altLang="zh-TW" dirty="0"/>
              <a:t>deteriorate, go downhill, go from bad to worse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853438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接連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jiēlián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7"/>
            <a:ext cx="7924800" cy="8919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in succession, in a row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24459838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拖垮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tuōkuǎ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pull down with, drag down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99765852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忽略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hūlüè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ignore, overlook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41757474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一一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yīyī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one </a:t>
            </a:r>
            <a:r>
              <a:rPr lang="en-US" altLang="zh-TW" dirty="0"/>
              <a:t>by one, separately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57961809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過濾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guòlǜ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filter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05919533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1268343"/>
            <a:ext cx="8534400" cy="2983230"/>
          </a:xfrm>
        </p:spPr>
        <p:txBody>
          <a:bodyPr/>
          <a:lstStyle/>
          <a:p>
            <a:r>
              <a:rPr lang="zh-TW" altLang="zh-TW" dirty="0"/>
              <a:t>有機可乘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905000" y="3581400"/>
            <a:ext cx="6248401" cy="4526280"/>
          </a:xfrm>
        </p:spPr>
        <p:txBody>
          <a:bodyPr/>
          <a:lstStyle/>
          <a:p>
            <a:r>
              <a:rPr lang="en-US" altLang="zh-TW" dirty="0" err="1"/>
              <a:t>yǒujī</a:t>
            </a:r>
            <a:r>
              <a:rPr lang="en-US" altLang="zh-TW" dirty="0"/>
              <a:t> </a:t>
            </a:r>
            <a:r>
              <a:rPr lang="en-US" altLang="zh-TW" dirty="0" err="1"/>
              <a:t>kěchéng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take </a:t>
            </a:r>
            <a:r>
              <a:rPr lang="en-US" altLang="zh-TW" dirty="0"/>
              <a:t>advantage of a situation 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82028677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r>
              <a:rPr lang="zh-TW" altLang="zh-TW" dirty="0"/>
              <a:t>接二連三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78103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jiē’èr</a:t>
            </a:r>
            <a:r>
              <a:rPr lang="en-US" altLang="zh-TW" dirty="0"/>
              <a:t> </a:t>
            </a:r>
            <a:r>
              <a:rPr lang="en-US" altLang="zh-TW" dirty="0" err="1"/>
              <a:t>liánsān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one </a:t>
            </a:r>
            <a:r>
              <a:rPr lang="en-US" altLang="zh-TW" dirty="0"/>
              <a:t>after another, in rapid succession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43596234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衝突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chōngtú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to </a:t>
            </a:r>
            <a:r>
              <a:rPr lang="en-US" altLang="zh-TW" dirty="0"/>
              <a:t>conflict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17384966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升高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shēnggāo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Vp</a:t>
            </a:r>
            <a:r>
              <a:rPr lang="en-US" altLang="zh-TW" dirty="0" smtClean="0"/>
              <a:t>) to </a:t>
            </a:r>
            <a:r>
              <a:rPr lang="en-US" altLang="zh-TW" dirty="0"/>
              <a:t>increase, rise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6964100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在在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zàizài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200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in </a:t>
            </a:r>
            <a:r>
              <a:rPr lang="en-US" altLang="zh-TW" dirty="0"/>
              <a:t>all aspects (classical Chinese)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48827984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設置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shèzhì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establish, set up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889032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65396" y="1246257"/>
            <a:ext cx="6708808" cy="2983230"/>
          </a:xfrm>
        </p:spPr>
        <p:txBody>
          <a:bodyPr/>
          <a:lstStyle/>
          <a:p>
            <a:r>
              <a:rPr lang="zh-TW" altLang="zh-TW" dirty="0"/>
              <a:t>事件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81400" y="3886200"/>
            <a:ext cx="4876801" cy="4526280"/>
          </a:xfrm>
        </p:spPr>
        <p:txBody>
          <a:bodyPr/>
          <a:lstStyle/>
          <a:p>
            <a:r>
              <a:rPr lang="en-US" altLang="zh-TW" dirty="0" err="1"/>
              <a:t>shìjiàn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32424"/>
            <a:ext cx="8001000" cy="968376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incident, episode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01000" y="892314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- 7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14033025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難民營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nànmínyíng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refugee </a:t>
            </a:r>
            <a:r>
              <a:rPr lang="en-US" altLang="zh-TW" dirty="0"/>
              <a:t>camp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02065146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關閉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guānbì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close down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87076594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邊界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biānjiè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border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020654775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通往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tōngwǎng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go to, lead to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33314795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交託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jiāotuō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/>
              <a:t>(</a:t>
            </a:r>
            <a:r>
              <a:rPr lang="en-US" altLang="zh-TW" dirty="0" smtClean="0"/>
              <a:t>V) to </a:t>
            </a:r>
            <a:r>
              <a:rPr lang="en-US" altLang="zh-TW" dirty="0"/>
              <a:t>entrust (one’s safety, life, etc.) to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1269998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人口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rénkǒu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human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89164418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販子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fànzi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trafficker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43399173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助長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zhùzhǎng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962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/>
              <a:t>(</a:t>
            </a:r>
            <a:r>
              <a:rPr lang="en-US" altLang="zh-TW" dirty="0" smtClean="0"/>
              <a:t>V) to </a:t>
            </a:r>
            <a:r>
              <a:rPr lang="en-US" altLang="zh-TW" dirty="0"/>
              <a:t>foster, encourage </a:t>
            </a:r>
            <a:r>
              <a:rPr lang="en-US" altLang="zh-TW" dirty="0" smtClean="0"/>
              <a:t>(negatively</a:t>
            </a:r>
            <a:r>
              <a:rPr lang="en-US" altLang="zh-TW" dirty="0"/>
              <a:t>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09917994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支付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zhīfù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make a payment to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91826101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總理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zǒnglǐ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3152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chancellor</a:t>
            </a:r>
            <a:r>
              <a:rPr lang="en-US" altLang="zh-TW" dirty="0"/>
              <a:t>, prime minister, premier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466429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不滿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bùmǎn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5257800"/>
            <a:ext cx="8153400" cy="891974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discontent, unhappy with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010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45830762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梅克爾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Méikè’ěr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Merkel </a:t>
            </a:r>
            <a:r>
              <a:rPr lang="en-US" altLang="zh-TW" dirty="0"/>
              <a:t>(German chancellor)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38396102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承認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chéngrèn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/>
              <a:t>(</a:t>
            </a:r>
            <a:r>
              <a:rPr lang="en-US" altLang="zh-TW" dirty="0" smtClean="0"/>
              <a:t>V) to </a:t>
            </a:r>
            <a:r>
              <a:rPr lang="en-US" altLang="zh-TW" dirty="0"/>
              <a:t>admit, confess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89353209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低估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dīgū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underestimate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61914318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和平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hépíng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(Vs/N) peaceful</a:t>
            </a:r>
            <a:r>
              <a:rPr lang="en-US" altLang="zh-TW" dirty="0"/>
              <a:t>; peace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32814319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對策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duìcè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countermeasure</a:t>
            </a:r>
            <a:r>
              <a:rPr lang="en-US" altLang="zh-TW" dirty="0"/>
              <a:t>, strategy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II-36</a:t>
            </a:r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93497951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販運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fànyùn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772399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trafficking</a:t>
            </a:r>
            <a:r>
              <a:rPr lang="en-US" altLang="zh-TW" dirty="0"/>
              <a:t>, smuggling, transporting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92908925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1283970"/>
            <a:ext cx="8537608" cy="2983230"/>
          </a:xfrm>
        </p:spPr>
        <p:txBody>
          <a:bodyPr/>
          <a:lstStyle/>
          <a:p>
            <a:r>
              <a:rPr lang="zh-TW" altLang="zh-TW" dirty="0"/>
              <a:t>首要之務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600201" y="3855720"/>
            <a:ext cx="6400800" cy="4526280"/>
          </a:xfrm>
        </p:spPr>
        <p:txBody>
          <a:bodyPr/>
          <a:lstStyle/>
          <a:p>
            <a:r>
              <a:rPr lang="en-US" altLang="zh-TW" dirty="0" err="1"/>
              <a:t>shǒuyào</a:t>
            </a:r>
            <a:r>
              <a:rPr lang="en-US" altLang="zh-TW" dirty="0"/>
              <a:t> </a:t>
            </a:r>
            <a:r>
              <a:rPr lang="en-US" altLang="zh-TW" dirty="0" err="1"/>
              <a:t>zhīwù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10200"/>
            <a:ext cx="77724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top/first </a:t>
            </a:r>
            <a:r>
              <a:rPr lang="en-US" altLang="zh-TW" dirty="0"/>
              <a:t>priority, the most important issue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0381639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</TotalTime>
  <Words>1047</Words>
  <Application>Microsoft Office PowerPoint</Application>
  <PresentationFormat>如螢幕大小 (4:3)</PresentationFormat>
  <Paragraphs>384</Paragraphs>
  <Slides>96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96</vt:i4>
      </vt:variant>
    </vt:vector>
  </HeadingPairs>
  <TitlesOfParts>
    <vt:vector size="102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左右為難</vt:lpstr>
      <vt:lpstr>難民</vt:lpstr>
      <vt:lpstr>男童</vt:lpstr>
      <vt:lpstr>溺死</vt:lpstr>
      <vt:lpstr>震驚</vt:lpstr>
      <vt:lpstr>接連</vt:lpstr>
      <vt:lpstr>事件</vt:lpstr>
      <vt:lpstr>不滿</vt:lpstr>
      <vt:lpstr>分擔</vt:lpstr>
      <vt:lpstr>化</vt:lpstr>
      <vt:lpstr>轉機</vt:lpstr>
      <vt:lpstr>海面</vt:lpstr>
      <vt:lpstr>難以數計</vt:lpstr>
      <vt:lpstr>屍體</vt:lpstr>
      <vt:lpstr>怵目驚心</vt:lpstr>
      <vt:lpstr>冒</vt:lpstr>
      <vt:lpstr>聯合國</vt:lpstr>
      <vt:lpstr>止</vt:lpstr>
      <vt:lpstr>庇護</vt:lpstr>
      <vt:lpstr>人數</vt:lpstr>
      <vt:lpstr>面臨</vt:lpstr>
      <vt:lpstr>團結</vt:lpstr>
      <vt:lpstr>召開</vt:lpstr>
      <vt:lpstr>高峰會</vt:lpstr>
      <vt:lpstr>領袖</vt:lpstr>
      <vt:lpstr>消除</vt:lpstr>
      <vt:lpstr>仇外</vt:lpstr>
      <vt:lpstr>前-</vt:lpstr>
      <vt:lpstr>歐巴馬</vt:lpstr>
      <vt:lpstr>會議</vt:lpstr>
      <vt:lpstr>主義</vt:lpstr>
      <vt:lpstr>受害者</vt:lpstr>
      <vt:lpstr>向來</vt:lpstr>
      <vt:lpstr>單一</vt:lpstr>
      <vt:lpstr>共同</vt:lpstr>
      <vt:lpstr>排外</vt:lpstr>
      <vt:lpstr>融入</vt:lpstr>
      <vt:lpstr>收容</vt:lpstr>
      <vt:lpstr>或許</vt:lpstr>
      <vt:lpstr>勞動力</vt:lpstr>
      <vt:lpstr>轉化</vt:lpstr>
      <vt:lpstr>里約</vt:lpstr>
      <vt:lpstr>奧運</vt:lpstr>
      <vt:lpstr>首度</vt:lpstr>
      <vt:lpstr>代表隊</vt:lpstr>
      <vt:lpstr>逃離</vt:lpstr>
      <vt:lpstr>戰火</vt:lpstr>
      <vt:lpstr>殘障</vt:lpstr>
      <vt:lpstr>忘掉</vt:lpstr>
      <vt:lpstr>英雄</vt:lpstr>
      <vt:lpstr>身分</vt:lpstr>
      <vt:lpstr>索馬利亞</vt:lpstr>
      <vt:lpstr>之後</vt:lpstr>
      <vt:lpstr>參選</vt:lpstr>
      <vt:lpstr>膚色</vt:lpstr>
      <vt:lpstr>早日</vt:lpstr>
      <vt:lpstr>扶持</vt:lpstr>
      <vt:lpstr>優先</vt:lpstr>
      <vt:lpstr>無力</vt:lpstr>
      <vt:lpstr>安置</vt:lpstr>
      <vt:lpstr>支出</vt:lpstr>
      <vt:lpstr>導致</vt:lpstr>
      <vt:lpstr>賦稅</vt:lpstr>
      <vt:lpstr>居民</vt:lpstr>
      <vt:lpstr>對立</vt:lpstr>
      <vt:lpstr>罷了</vt:lpstr>
      <vt:lpstr>德國</vt:lpstr>
      <vt:lpstr>每況愈下</vt:lpstr>
      <vt:lpstr>拖垮</vt:lpstr>
      <vt:lpstr>忽略</vt:lpstr>
      <vt:lpstr>一一</vt:lpstr>
      <vt:lpstr>過濾</vt:lpstr>
      <vt:lpstr>有機可乘</vt:lpstr>
      <vt:lpstr>接二連三</vt:lpstr>
      <vt:lpstr>衝突</vt:lpstr>
      <vt:lpstr>升高</vt:lpstr>
      <vt:lpstr>在在</vt:lpstr>
      <vt:lpstr>設置</vt:lpstr>
      <vt:lpstr>難民營</vt:lpstr>
      <vt:lpstr>關閉</vt:lpstr>
      <vt:lpstr>邊界</vt:lpstr>
      <vt:lpstr>通往</vt:lpstr>
      <vt:lpstr>交託</vt:lpstr>
      <vt:lpstr>人口</vt:lpstr>
      <vt:lpstr>販子</vt:lpstr>
      <vt:lpstr>助長</vt:lpstr>
      <vt:lpstr>支付</vt:lpstr>
      <vt:lpstr>總理</vt:lpstr>
      <vt:lpstr>梅克爾</vt:lpstr>
      <vt:lpstr>承認</vt:lpstr>
      <vt:lpstr>低估</vt:lpstr>
      <vt:lpstr>和平</vt:lpstr>
      <vt:lpstr>對策</vt:lpstr>
      <vt:lpstr>販運</vt:lpstr>
      <vt:lpstr>首要之務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PC-5165</dc:creator>
  <cp:lastModifiedBy>PC-5165</cp:lastModifiedBy>
  <cp:revision>21</cp:revision>
  <dcterms:created xsi:type="dcterms:W3CDTF">2017-05-11T16:59:40Z</dcterms:created>
  <dcterms:modified xsi:type="dcterms:W3CDTF">2018-06-15T07:05:32Z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2017-05-11T00:00:00Z</vt:filetime>
  </property>
  <property fmtid="{D5CDD505-2E9C-101B-9397-08002B2CF9AE}" pid="3" name="LastSaved">
    <vt:filetime>2017-05-11T00:00:00Z</vt:filetime>
  </property>
</Properties>
</file>