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359" r:id="rId31"/>
    <p:sldId id="285" r:id="rId32"/>
    <p:sldId id="286" r:id="rId33"/>
    <p:sldId id="287" r:id="rId34"/>
    <p:sldId id="288" r:id="rId35"/>
    <p:sldId id="290" r:id="rId36"/>
    <p:sldId id="291" r:id="rId37"/>
    <p:sldId id="292" r:id="rId38"/>
    <p:sldId id="308" r:id="rId39"/>
    <p:sldId id="309" r:id="rId40"/>
    <p:sldId id="310" r:id="rId41"/>
    <p:sldId id="311" r:id="rId42"/>
    <p:sldId id="312" r:id="rId43"/>
    <p:sldId id="313" r:id="rId44"/>
    <p:sldId id="314" r:id="rId45"/>
    <p:sldId id="315" r:id="rId46"/>
    <p:sldId id="316" r:id="rId47"/>
    <p:sldId id="317" r:id="rId48"/>
    <p:sldId id="318" r:id="rId49"/>
    <p:sldId id="319" r:id="rId50"/>
    <p:sldId id="320" r:id="rId51"/>
    <p:sldId id="321" r:id="rId52"/>
    <p:sldId id="322" r:id="rId53"/>
    <p:sldId id="323" r:id="rId54"/>
    <p:sldId id="324" r:id="rId55"/>
    <p:sldId id="325" r:id="rId56"/>
    <p:sldId id="326" r:id="rId57"/>
    <p:sldId id="327" r:id="rId58"/>
    <p:sldId id="328" r:id="rId59"/>
    <p:sldId id="329" r:id="rId60"/>
    <p:sldId id="330" r:id="rId61"/>
    <p:sldId id="331" r:id="rId62"/>
    <p:sldId id="332" r:id="rId63"/>
    <p:sldId id="333" r:id="rId64"/>
    <p:sldId id="334" r:id="rId65"/>
    <p:sldId id="335" r:id="rId66"/>
    <p:sldId id="336" r:id="rId67"/>
    <p:sldId id="337" r:id="rId68"/>
    <p:sldId id="338" r:id="rId69"/>
    <p:sldId id="339" r:id="rId70"/>
    <p:sldId id="340" r:id="rId71"/>
    <p:sldId id="341" r:id="rId72"/>
    <p:sldId id="342" r:id="rId73"/>
    <p:sldId id="343" r:id="rId74"/>
    <p:sldId id="344" r:id="rId75"/>
    <p:sldId id="345" r:id="rId76"/>
    <p:sldId id="346" r:id="rId77"/>
    <p:sldId id="347" r:id="rId78"/>
    <p:sldId id="349" r:id="rId79"/>
    <p:sldId id="350" r:id="rId80"/>
    <p:sldId id="351" r:id="rId81"/>
  </p:sldIdLst>
  <p:sldSz cx="9144000" cy="6858000" type="screen4x3"/>
  <p:notesSz cx="9144000" cy="6858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1224" y="3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viewProps" Target="viewProps.xml"/><Relationship Id="rId16" Type="http://schemas.openxmlformats.org/officeDocument/2006/relationships/slide" Target="slides/slide15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5" Type="http://schemas.openxmlformats.org/officeDocument/2006/relationships/slide" Target="slides/slide4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theme" Target="theme/theme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61" Type="http://schemas.openxmlformats.org/officeDocument/2006/relationships/slide" Target="slides/slide60.xml"/><Relationship Id="rId8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815377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8068541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144017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799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13728994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83854230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1682023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428640038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73023311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60917913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10958986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88611710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8811291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0755864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800100" y="1811998"/>
            <a:ext cx="7543800" cy="308356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457200" y="1577340"/>
            <a:ext cx="8229599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77139151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413237131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129829480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8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180569032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9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124065905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0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114923658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148898126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24256152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46049218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3269617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800100" y="1811998"/>
            <a:ext cx="7543800" cy="308356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59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77567455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1526204933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162444332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8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4286632777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9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4234459464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0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4097000191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714376678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968065902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757102085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42496755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800100" y="1811998"/>
            <a:ext cx="7543800" cy="308356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19154197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574430066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742859260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802556477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418264757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4239716294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786035766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8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813362538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9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182939814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0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41004043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622161346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527717753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1830470980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308578998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297204811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980722985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4260701817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8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737302575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9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815942151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0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8859306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555533174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276501597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4010048725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855170207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1542214274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936179838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594028567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061900362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8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826004297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9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500896178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0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6893368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637384059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37470940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110955195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914934171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1911256242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1032051006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013952031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1698394388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8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1278036163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9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4232139489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0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7719490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662314568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711050829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404059718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044356843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5566409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2432413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6" Type="http://schemas.openxmlformats.org/officeDocument/2006/relationships/slideLayout" Target="../slideLayouts/slideLayout26.xml"/><Relationship Id="rId21" Type="http://schemas.openxmlformats.org/officeDocument/2006/relationships/slideLayout" Target="../slideLayouts/slideLayout21.xml"/><Relationship Id="rId42" Type="http://schemas.openxmlformats.org/officeDocument/2006/relationships/slideLayout" Target="../slideLayouts/slideLayout42.xml"/><Relationship Id="rId47" Type="http://schemas.openxmlformats.org/officeDocument/2006/relationships/slideLayout" Target="../slideLayouts/slideLayout47.xml"/><Relationship Id="rId63" Type="http://schemas.openxmlformats.org/officeDocument/2006/relationships/slideLayout" Target="../slideLayouts/slideLayout63.xml"/><Relationship Id="rId68" Type="http://schemas.openxmlformats.org/officeDocument/2006/relationships/slideLayout" Target="../slideLayouts/slideLayout68.xml"/><Relationship Id="rId84" Type="http://schemas.openxmlformats.org/officeDocument/2006/relationships/theme" Target="../theme/theme1.xml"/><Relationship Id="rId16" Type="http://schemas.openxmlformats.org/officeDocument/2006/relationships/slideLayout" Target="../slideLayouts/slideLayout16.xml"/><Relationship Id="rId11" Type="http://schemas.openxmlformats.org/officeDocument/2006/relationships/slideLayout" Target="../slideLayouts/slideLayout11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53" Type="http://schemas.openxmlformats.org/officeDocument/2006/relationships/slideLayout" Target="../slideLayouts/slideLayout53.xml"/><Relationship Id="rId58" Type="http://schemas.openxmlformats.org/officeDocument/2006/relationships/slideLayout" Target="../slideLayouts/slideLayout58.xml"/><Relationship Id="rId74" Type="http://schemas.openxmlformats.org/officeDocument/2006/relationships/slideLayout" Target="../slideLayouts/slideLayout74.xml"/><Relationship Id="rId79" Type="http://schemas.openxmlformats.org/officeDocument/2006/relationships/slideLayout" Target="../slideLayouts/slideLayout79.xml"/><Relationship Id="rId5" Type="http://schemas.openxmlformats.org/officeDocument/2006/relationships/slideLayout" Target="../slideLayouts/slideLayout5.xml"/><Relationship Id="rId19" Type="http://schemas.openxmlformats.org/officeDocument/2006/relationships/slideLayout" Target="../slideLayouts/slideLayout1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slideLayout" Target="../slideLayouts/slideLayout43.xml"/><Relationship Id="rId48" Type="http://schemas.openxmlformats.org/officeDocument/2006/relationships/slideLayout" Target="../slideLayouts/slideLayout48.xml"/><Relationship Id="rId56" Type="http://schemas.openxmlformats.org/officeDocument/2006/relationships/slideLayout" Target="../slideLayouts/slideLayout56.xml"/><Relationship Id="rId64" Type="http://schemas.openxmlformats.org/officeDocument/2006/relationships/slideLayout" Target="../slideLayouts/slideLayout64.xml"/><Relationship Id="rId69" Type="http://schemas.openxmlformats.org/officeDocument/2006/relationships/slideLayout" Target="../slideLayouts/slideLayout69.xml"/><Relationship Id="rId77" Type="http://schemas.openxmlformats.org/officeDocument/2006/relationships/slideLayout" Target="../slideLayouts/slideLayout77.xml"/><Relationship Id="rId8" Type="http://schemas.openxmlformats.org/officeDocument/2006/relationships/slideLayout" Target="../slideLayouts/slideLayout8.xml"/><Relationship Id="rId51" Type="http://schemas.openxmlformats.org/officeDocument/2006/relationships/slideLayout" Target="../slideLayouts/slideLayout51.xml"/><Relationship Id="rId72" Type="http://schemas.openxmlformats.org/officeDocument/2006/relationships/slideLayout" Target="../slideLayouts/slideLayout72.xml"/><Relationship Id="rId80" Type="http://schemas.openxmlformats.org/officeDocument/2006/relationships/slideLayout" Target="../slideLayouts/slideLayout80.xml"/><Relationship Id="rId85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46" Type="http://schemas.openxmlformats.org/officeDocument/2006/relationships/slideLayout" Target="../slideLayouts/slideLayout46.xml"/><Relationship Id="rId59" Type="http://schemas.openxmlformats.org/officeDocument/2006/relationships/slideLayout" Target="../slideLayouts/slideLayout59.xml"/><Relationship Id="rId67" Type="http://schemas.openxmlformats.org/officeDocument/2006/relationships/slideLayout" Target="../slideLayouts/slideLayout67.xml"/><Relationship Id="rId20" Type="http://schemas.openxmlformats.org/officeDocument/2006/relationships/slideLayout" Target="../slideLayouts/slideLayout20.xml"/><Relationship Id="rId41" Type="http://schemas.openxmlformats.org/officeDocument/2006/relationships/slideLayout" Target="../slideLayouts/slideLayout41.xml"/><Relationship Id="rId54" Type="http://schemas.openxmlformats.org/officeDocument/2006/relationships/slideLayout" Target="../slideLayouts/slideLayout54.xml"/><Relationship Id="rId62" Type="http://schemas.openxmlformats.org/officeDocument/2006/relationships/slideLayout" Target="../slideLayouts/slideLayout62.xml"/><Relationship Id="rId70" Type="http://schemas.openxmlformats.org/officeDocument/2006/relationships/slideLayout" Target="../slideLayouts/slideLayout70.xml"/><Relationship Id="rId75" Type="http://schemas.openxmlformats.org/officeDocument/2006/relationships/slideLayout" Target="../slideLayouts/slideLayout75.xml"/><Relationship Id="rId83" Type="http://schemas.openxmlformats.org/officeDocument/2006/relationships/slideLayout" Target="../slideLayouts/slideLayout83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49" Type="http://schemas.openxmlformats.org/officeDocument/2006/relationships/slideLayout" Target="../slideLayouts/slideLayout49.xml"/><Relationship Id="rId57" Type="http://schemas.openxmlformats.org/officeDocument/2006/relationships/slideLayout" Target="../slideLayouts/slideLayout57.xml"/><Relationship Id="rId10" Type="http://schemas.openxmlformats.org/officeDocument/2006/relationships/slideLayout" Target="../slideLayouts/slideLayout10.xml"/><Relationship Id="rId31" Type="http://schemas.openxmlformats.org/officeDocument/2006/relationships/slideLayout" Target="../slideLayouts/slideLayout31.xml"/><Relationship Id="rId44" Type="http://schemas.openxmlformats.org/officeDocument/2006/relationships/slideLayout" Target="../slideLayouts/slideLayout44.xml"/><Relationship Id="rId52" Type="http://schemas.openxmlformats.org/officeDocument/2006/relationships/slideLayout" Target="../slideLayouts/slideLayout52.xml"/><Relationship Id="rId60" Type="http://schemas.openxmlformats.org/officeDocument/2006/relationships/slideLayout" Target="../slideLayouts/slideLayout60.xml"/><Relationship Id="rId65" Type="http://schemas.openxmlformats.org/officeDocument/2006/relationships/slideLayout" Target="../slideLayouts/slideLayout65.xml"/><Relationship Id="rId73" Type="http://schemas.openxmlformats.org/officeDocument/2006/relationships/slideLayout" Target="../slideLayouts/slideLayout73.xml"/><Relationship Id="rId78" Type="http://schemas.openxmlformats.org/officeDocument/2006/relationships/slideLayout" Target="../slideLayouts/slideLayout78.xml"/><Relationship Id="rId81" Type="http://schemas.openxmlformats.org/officeDocument/2006/relationships/slideLayout" Target="../slideLayouts/slideLayout8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9" Type="http://schemas.openxmlformats.org/officeDocument/2006/relationships/slideLayout" Target="../slideLayouts/slideLayout39.xml"/><Relationship Id="rId34" Type="http://schemas.openxmlformats.org/officeDocument/2006/relationships/slideLayout" Target="../slideLayouts/slideLayout34.xml"/><Relationship Id="rId50" Type="http://schemas.openxmlformats.org/officeDocument/2006/relationships/slideLayout" Target="../slideLayouts/slideLayout50.xml"/><Relationship Id="rId55" Type="http://schemas.openxmlformats.org/officeDocument/2006/relationships/slideLayout" Target="../slideLayouts/slideLayout55.xml"/><Relationship Id="rId76" Type="http://schemas.openxmlformats.org/officeDocument/2006/relationships/slideLayout" Target="../slideLayouts/slideLayout76.xml"/><Relationship Id="rId7" Type="http://schemas.openxmlformats.org/officeDocument/2006/relationships/slideLayout" Target="../slideLayouts/slideLayout7.xml"/><Relationship Id="rId71" Type="http://schemas.openxmlformats.org/officeDocument/2006/relationships/slideLayout" Target="../slideLayouts/slideLayout71.xml"/><Relationship Id="rId2" Type="http://schemas.openxmlformats.org/officeDocument/2006/relationships/slideLayout" Target="../slideLayouts/slideLayout2.xml"/><Relationship Id="rId29" Type="http://schemas.openxmlformats.org/officeDocument/2006/relationships/slideLayout" Target="../slideLayouts/slideLayout29.xml"/><Relationship Id="rId24" Type="http://schemas.openxmlformats.org/officeDocument/2006/relationships/slideLayout" Target="../slideLayouts/slideLayout24.xml"/><Relationship Id="rId40" Type="http://schemas.openxmlformats.org/officeDocument/2006/relationships/slideLayout" Target="../slideLayouts/slideLayout40.xml"/><Relationship Id="rId45" Type="http://schemas.openxmlformats.org/officeDocument/2006/relationships/slideLayout" Target="../slideLayouts/slideLayout45.xml"/><Relationship Id="rId66" Type="http://schemas.openxmlformats.org/officeDocument/2006/relationships/slideLayout" Target="../slideLayouts/slideLayout66.xml"/><Relationship Id="rId61" Type="http://schemas.openxmlformats.org/officeDocument/2006/relationships/slideLayout" Target="../slideLayouts/slideLayout61.xml"/><Relationship Id="rId82" Type="http://schemas.openxmlformats.org/officeDocument/2006/relationships/slideLayout" Target="../slideLayouts/slideLayout8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3999" cy="6857999"/>
          </a:xfrm>
          <a:prstGeom prst="rect">
            <a:avLst/>
          </a:prstGeom>
          <a:blipFill>
            <a:blip r:embed="rId8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40"/>
            <a:ext cx="2926079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  <p:sldLayoutId id="2147483679" r:id="rId19"/>
    <p:sldLayoutId id="2147483680" r:id="rId20"/>
    <p:sldLayoutId id="2147483681" r:id="rId21"/>
    <p:sldLayoutId id="2147483682" r:id="rId22"/>
    <p:sldLayoutId id="2147483683" r:id="rId23"/>
    <p:sldLayoutId id="2147483684" r:id="rId24"/>
    <p:sldLayoutId id="2147483685" r:id="rId25"/>
    <p:sldLayoutId id="2147483686" r:id="rId26"/>
    <p:sldLayoutId id="2147483687" r:id="rId27"/>
    <p:sldLayoutId id="2147483688" r:id="rId28"/>
    <p:sldLayoutId id="2147483689" r:id="rId29"/>
    <p:sldLayoutId id="2147483690" r:id="rId30"/>
    <p:sldLayoutId id="2147483691" r:id="rId31"/>
    <p:sldLayoutId id="2147483692" r:id="rId32"/>
    <p:sldLayoutId id="2147483693" r:id="rId33"/>
    <p:sldLayoutId id="2147483694" r:id="rId34"/>
    <p:sldLayoutId id="2147483695" r:id="rId35"/>
    <p:sldLayoutId id="2147483696" r:id="rId36"/>
    <p:sldLayoutId id="2147483697" r:id="rId37"/>
    <p:sldLayoutId id="2147483699" r:id="rId38"/>
    <p:sldLayoutId id="2147483700" r:id="rId39"/>
    <p:sldLayoutId id="2147483701" r:id="rId40"/>
    <p:sldLayoutId id="2147483717" r:id="rId41"/>
    <p:sldLayoutId id="2147483718" r:id="rId42"/>
    <p:sldLayoutId id="2147483719" r:id="rId43"/>
    <p:sldLayoutId id="2147483720" r:id="rId44"/>
    <p:sldLayoutId id="2147483721" r:id="rId45"/>
    <p:sldLayoutId id="2147483722" r:id="rId46"/>
    <p:sldLayoutId id="2147483723" r:id="rId47"/>
    <p:sldLayoutId id="2147483724" r:id="rId48"/>
    <p:sldLayoutId id="2147483725" r:id="rId49"/>
    <p:sldLayoutId id="2147483726" r:id="rId50"/>
    <p:sldLayoutId id="2147483727" r:id="rId51"/>
    <p:sldLayoutId id="2147483728" r:id="rId52"/>
    <p:sldLayoutId id="2147483729" r:id="rId53"/>
    <p:sldLayoutId id="2147483730" r:id="rId54"/>
    <p:sldLayoutId id="2147483731" r:id="rId55"/>
    <p:sldLayoutId id="2147483732" r:id="rId56"/>
    <p:sldLayoutId id="2147483733" r:id="rId57"/>
    <p:sldLayoutId id="2147483734" r:id="rId58"/>
    <p:sldLayoutId id="2147483735" r:id="rId59"/>
    <p:sldLayoutId id="2147483736" r:id="rId60"/>
    <p:sldLayoutId id="2147483737" r:id="rId61"/>
    <p:sldLayoutId id="2147483738" r:id="rId62"/>
    <p:sldLayoutId id="2147483739" r:id="rId63"/>
    <p:sldLayoutId id="2147483740" r:id="rId64"/>
    <p:sldLayoutId id="2147483741" r:id="rId65"/>
    <p:sldLayoutId id="2147483742" r:id="rId66"/>
    <p:sldLayoutId id="2147483743" r:id="rId67"/>
    <p:sldLayoutId id="2147483744" r:id="rId68"/>
    <p:sldLayoutId id="2147483745" r:id="rId69"/>
    <p:sldLayoutId id="2147483746" r:id="rId70"/>
    <p:sldLayoutId id="2147483747" r:id="rId71"/>
    <p:sldLayoutId id="2147483748" r:id="rId72"/>
    <p:sldLayoutId id="2147483749" r:id="rId73"/>
    <p:sldLayoutId id="2147483750" r:id="rId74"/>
    <p:sldLayoutId id="2147483751" r:id="rId75"/>
    <p:sldLayoutId id="2147483752" r:id="rId76"/>
    <p:sldLayoutId id="2147483753" r:id="rId77"/>
    <p:sldLayoutId id="2147483754" r:id="rId78"/>
    <p:sldLayoutId id="2147483755" r:id="rId79"/>
    <p:sldLayoutId id="2147483756" r:id="rId80"/>
    <p:sldLayoutId id="2147483758" r:id="rId81"/>
    <p:sldLayoutId id="2147483759" r:id="rId82"/>
    <p:sldLayoutId id="2147483760" r:id="rId83"/>
  </p:sldLayoutIdLst>
  <p:timing>
    <p:tnLst>
      <p:par>
        <p:cTn id="1" dur="indefinite" restart="never" nodeType="tmRoot"/>
      </p:par>
    </p:tnLst>
  </p:timing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6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9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1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3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4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5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6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7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8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9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0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1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3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4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5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6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8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9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0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1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3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4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5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6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7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8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9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0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1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3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4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5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6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7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8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9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0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1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9143999" cy="685799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3" name="object 3"/>
          <p:cNvSpPr txBox="1"/>
          <p:nvPr/>
        </p:nvSpPr>
        <p:spPr>
          <a:xfrm rot="21180000">
            <a:off x="674050" y="5134009"/>
            <a:ext cx="1005241" cy="88485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ts val="6865"/>
              </a:lnSpc>
            </a:pPr>
            <a:r>
              <a:rPr lang="en-US" sz="5800" b="1" i="1" spc="610" dirty="0" smtClean="0">
                <a:solidFill>
                  <a:srgbClr val="FFFFFF"/>
                </a:solidFill>
                <a:latin typeface="Yu Gothic UI Semibold"/>
                <a:cs typeface="Yu Gothic UI Semibold"/>
              </a:rPr>
              <a:t>5</a:t>
            </a:r>
            <a:endParaRPr sz="5800" dirty="0">
              <a:latin typeface="Yu Gothic UI Semibold"/>
              <a:cs typeface="Yu Gothic UI Semibold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2087298" y="2342299"/>
            <a:ext cx="4542101" cy="17312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4130">
              <a:lnSpc>
                <a:spcPct val="100000"/>
              </a:lnSpc>
            </a:pPr>
            <a:r>
              <a:rPr sz="3000" dirty="0" smtClean="0">
                <a:solidFill>
                  <a:srgbClr val="31377D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/>
              </a:rPr>
              <a:t>第</a:t>
            </a:r>
            <a:r>
              <a:rPr lang="zh-TW" altLang="en-US" sz="3000" dirty="0" smtClean="0">
                <a:solidFill>
                  <a:srgbClr val="31377D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/>
              </a:rPr>
              <a:t>十</a:t>
            </a:r>
            <a:r>
              <a:rPr sz="3000" dirty="0" smtClean="0">
                <a:solidFill>
                  <a:srgbClr val="31377D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/>
              </a:rPr>
              <a:t>課</a:t>
            </a:r>
            <a:endParaRPr sz="3000" dirty="0">
              <a:latin typeface="標楷體" panose="03000509000000000000" pitchFamily="65" charset="-120"/>
              <a:ea typeface="標楷體" panose="03000509000000000000" pitchFamily="65" charset="-120"/>
              <a:cs typeface="標楷體"/>
            </a:endParaRPr>
          </a:p>
          <a:p>
            <a:pPr marL="12700">
              <a:lnSpc>
                <a:spcPct val="100000"/>
              </a:lnSpc>
              <a:spcBef>
                <a:spcPts val="1410"/>
              </a:spcBef>
            </a:pPr>
            <a:r>
              <a:rPr lang="zh-TW" altLang="en-US" sz="3600" dirty="0" smtClean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/>
              </a:rPr>
              <a:t>同性婚姻合法化</a:t>
            </a:r>
            <a:endParaRPr sz="3600" dirty="0" smtClean="0">
              <a:latin typeface="標楷體" panose="03000509000000000000" pitchFamily="65" charset="-120"/>
              <a:ea typeface="標楷體" panose="03000509000000000000" pitchFamily="65" charset="-120"/>
              <a:cs typeface="標楷體"/>
            </a:endParaRPr>
          </a:p>
          <a:p>
            <a:pPr marL="24130">
              <a:lnSpc>
                <a:spcPct val="100000"/>
              </a:lnSpc>
              <a:spcBef>
                <a:spcPts val="1320"/>
              </a:spcBef>
            </a:pPr>
            <a:r>
              <a:rPr lang="en-US" sz="2400" b="1" spc="-20" dirty="0" smtClean="0">
                <a:solidFill>
                  <a:srgbClr val="075295"/>
                </a:solidFill>
                <a:latin typeface="Times New Roman"/>
                <a:cs typeface="Times New Roman"/>
              </a:rPr>
              <a:t>Legalizing Same Sex Marriage</a:t>
            </a:r>
            <a:endParaRPr sz="24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676400" y="1283970"/>
            <a:ext cx="6708808" cy="2983230"/>
          </a:xfrm>
        </p:spPr>
        <p:txBody>
          <a:bodyPr/>
          <a:lstStyle/>
          <a:p>
            <a:r>
              <a:rPr lang="zh-TW" altLang="zh-TW" dirty="0"/>
              <a:t>同性戀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362199" y="3855720"/>
            <a:ext cx="4876801" cy="4526280"/>
          </a:xfrm>
        </p:spPr>
        <p:txBody>
          <a:bodyPr/>
          <a:lstStyle/>
          <a:p>
            <a:r>
              <a:rPr lang="en-US" altLang="zh-TW" dirty="0" err="1"/>
              <a:t>tóngxìngliàn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 homosexual</a:t>
            </a:r>
            <a:r>
              <a:rPr lang="en-US" altLang="zh-TW" dirty="0"/>
              <a:t>, gay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2296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I-9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96541714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752600" y="1293743"/>
            <a:ext cx="6708808" cy="2983230"/>
          </a:xfrm>
        </p:spPr>
        <p:txBody>
          <a:bodyPr/>
          <a:lstStyle/>
          <a:p>
            <a:r>
              <a:rPr lang="zh-TW" altLang="zh-TW" dirty="0"/>
              <a:t>異性戀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668603" y="3581400"/>
            <a:ext cx="4876801" cy="4526280"/>
          </a:xfrm>
        </p:spPr>
        <p:txBody>
          <a:bodyPr/>
          <a:lstStyle/>
          <a:p>
            <a:r>
              <a:rPr lang="en-US" altLang="zh-TW" dirty="0" err="1"/>
              <a:t>yìxìngliàn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 heterosexual</a:t>
            </a:r>
            <a:r>
              <a:rPr lang="en-US" altLang="zh-TW" dirty="0"/>
              <a:t>, straight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I-10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408302306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相同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438400" y="3844173"/>
            <a:ext cx="4876801" cy="4526280"/>
          </a:xfrm>
        </p:spPr>
        <p:txBody>
          <a:bodyPr/>
          <a:lstStyle/>
          <a:p>
            <a:r>
              <a:rPr lang="en-US" altLang="zh-TW" dirty="0" err="1"/>
              <a:t>xiāngtóng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(Vs) identical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I-11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97494633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相愛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819400" y="3505200"/>
            <a:ext cx="4876801" cy="4526280"/>
          </a:xfrm>
        </p:spPr>
        <p:txBody>
          <a:bodyPr/>
          <a:lstStyle/>
          <a:p>
            <a:r>
              <a:rPr lang="en-US" altLang="zh-TW" dirty="0" err="1"/>
              <a:t>xiāng’ài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(Vs) in </a:t>
            </a:r>
            <a:r>
              <a:rPr lang="en-US" altLang="zh-TW" dirty="0"/>
              <a:t>love, to love each other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I-12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98544994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核心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héxīn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(N)core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I-13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90890538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伴侶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bànlǚ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 companion</a:t>
            </a:r>
            <a:r>
              <a:rPr lang="en-US" altLang="zh-TW" dirty="0"/>
              <a:t>, mate, partner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I-14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27669832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無關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wúguān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8077200" cy="892175"/>
          </a:xfrm>
        </p:spPr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(Vs) to </a:t>
            </a:r>
            <a:r>
              <a:rPr lang="en-US" altLang="zh-TW" dirty="0"/>
              <a:t>have nothing to do with, be unrelated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I-15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82034187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打破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dǎpò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(V) to </a:t>
            </a:r>
            <a:r>
              <a:rPr lang="en-US" altLang="zh-TW" dirty="0"/>
              <a:t>break, shatter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I-16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4031048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平權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743200" y="3657600"/>
            <a:ext cx="4876801" cy="4526280"/>
          </a:xfrm>
        </p:spPr>
        <p:txBody>
          <a:bodyPr/>
          <a:lstStyle/>
          <a:p>
            <a:r>
              <a:rPr lang="en-US" altLang="zh-TW" dirty="0" err="1"/>
              <a:t>píngquán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 equal </a:t>
            </a:r>
            <a:r>
              <a:rPr lang="en-US" altLang="zh-TW" dirty="0"/>
              <a:t>rights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I-17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94205044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藉由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jièyóu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(Prep) through</a:t>
            </a:r>
            <a:r>
              <a:rPr lang="en-US" altLang="zh-TW" dirty="0"/>
              <a:t>, by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I-18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7240572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714592" y="1306443"/>
            <a:ext cx="6708808" cy="2983230"/>
          </a:xfrm>
        </p:spPr>
        <p:txBody>
          <a:bodyPr/>
          <a:lstStyle/>
          <a:p>
            <a:r>
              <a:rPr lang="zh-TW" altLang="zh-TW" dirty="0"/>
              <a:t>同性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tóngxìng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(Vs-</a:t>
            </a:r>
            <a:r>
              <a:rPr lang="en-US" altLang="zh-TW" dirty="0" err="1" smtClean="0"/>
              <a:t>attr</a:t>
            </a:r>
            <a:r>
              <a:rPr lang="en-US" altLang="zh-TW" dirty="0" smtClean="0"/>
              <a:t>) </a:t>
            </a:r>
            <a:r>
              <a:rPr lang="en-US" altLang="zh-TW" dirty="0"/>
              <a:t>to be of the same gender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2296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I-1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85177182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節稅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jiéshuì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(Vi) to </a:t>
            </a:r>
            <a:r>
              <a:rPr lang="en-US" altLang="zh-TW" dirty="0"/>
              <a:t>reduce, save on taxes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I-19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26917835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病危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bìngwéi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(Vs) critically </a:t>
            </a:r>
            <a:r>
              <a:rPr lang="en-US" altLang="zh-TW" dirty="0"/>
              <a:t>ill 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I-20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9623293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簽署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qiānshù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/>
              <a:t>(</a:t>
            </a:r>
            <a:r>
              <a:rPr lang="en-US" altLang="zh-TW" dirty="0" smtClean="0"/>
              <a:t>V) to </a:t>
            </a:r>
            <a:r>
              <a:rPr lang="en-US" altLang="zh-TW" dirty="0"/>
              <a:t>sign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I-21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60766065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文件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wénjiàn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 document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I-22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28869769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彼此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bǐcǐ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 each </a:t>
            </a:r>
            <a:r>
              <a:rPr lang="en-US" altLang="zh-TW" dirty="0"/>
              <a:t>other, one another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I-23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02175096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親密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qīnmì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(Vs) intimate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I-24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97611172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伙伴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huǒbàn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 partner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I-25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78527647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陌生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514600" y="3429000"/>
            <a:ext cx="4876801" cy="4526280"/>
          </a:xfrm>
        </p:spPr>
        <p:txBody>
          <a:bodyPr/>
          <a:lstStyle/>
          <a:p>
            <a:r>
              <a:rPr lang="en-US" altLang="zh-TW" dirty="0" err="1"/>
              <a:t>mòshēng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467600" cy="892175"/>
          </a:xfrm>
        </p:spPr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(Vs) unacquainted</a:t>
            </a:r>
            <a:r>
              <a:rPr lang="en-US" altLang="zh-TW" dirty="0"/>
              <a:t>, not mutually known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I-26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94813993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性病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743200" y="3657600"/>
            <a:ext cx="4876801" cy="4526280"/>
          </a:xfrm>
        </p:spPr>
        <p:txBody>
          <a:bodyPr/>
          <a:lstStyle/>
          <a:p>
            <a:r>
              <a:rPr lang="en-US" altLang="zh-TW" dirty="0" err="1"/>
              <a:t>xìngbìng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086600" cy="892175"/>
          </a:xfrm>
        </p:spPr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 sexually </a:t>
            </a:r>
            <a:r>
              <a:rPr lang="en-US" altLang="zh-TW" dirty="0"/>
              <a:t>transmitted disease, STD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I-27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85108114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偏見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piānjiàn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 prejudice</a:t>
            </a:r>
            <a:r>
              <a:rPr lang="en-US" altLang="zh-TW" dirty="0"/>
              <a:t>, bias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I-28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345711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主播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zhǔbò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 </a:t>
            </a:r>
            <a:r>
              <a:rPr lang="en-US" altLang="zh-TW" dirty="0"/>
              <a:t>newscaster, anchor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2296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I-2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37612342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819400" y="1283583"/>
            <a:ext cx="6708808" cy="2983230"/>
          </a:xfrm>
        </p:spPr>
        <p:txBody>
          <a:bodyPr/>
          <a:lstStyle/>
          <a:p>
            <a:r>
              <a:rPr lang="zh-TW" altLang="zh-TW" dirty="0"/>
              <a:t>身上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971800" y="3657600"/>
            <a:ext cx="4876801" cy="4526280"/>
          </a:xfrm>
        </p:spPr>
        <p:txBody>
          <a:bodyPr/>
          <a:lstStyle/>
          <a:p>
            <a:r>
              <a:rPr lang="en-US" altLang="zh-TW" dirty="0" err="1"/>
              <a:t>shēnshàng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 himself</a:t>
            </a:r>
            <a:r>
              <a:rPr lang="en-US" altLang="zh-TW" dirty="0"/>
              <a:t>, themselves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I-29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5233663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異性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yìxìng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(Vs-</a:t>
            </a:r>
            <a:r>
              <a:rPr lang="en-US" altLang="zh-TW" dirty="0" err="1" smtClean="0"/>
              <a:t>attr</a:t>
            </a:r>
            <a:r>
              <a:rPr lang="en-US" altLang="zh-TW" dirty="0" smtClean="0"/>
              <a:t>) opposite </a:t>
            </a:r>
            <a:r>
              <a:rPr lang="en-US" altLang="zh-TW" dirty="0"/>
              <a:t>sex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I-30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789576522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25392" y="1524000"/>
            <a:ext cx="9147208" cy="2983230"/>
          </a:xfrm>
        </p:spPr>
        <p:txBody>
          <a:bodyPr/>
          <a:lstStyle/>
          <a:p>
            <a:r>
              <a:rPr lang="zh-TW" altLang="zh-TW" sz="9600" dirty="0"/>
              <a:t>有情人終成眷屬</a:t>
            </a:r>
            <a:endParaRPr lang="zh-TW" altLang="en-US" sz="9600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98496" y="3276600"/>
            <a:ext cx="8370904" cy="4526280"/>
          </a:xfrm>
        </p:spPr>
        <p:txBody>
          <a:bodyPr/>
          <a:lstStyle/>
          <a:p>
            <a:r>
              <a:rPr lang="en-US" altLang="zh-TW" sz="4400" dirty="0" err="1"/>
              <a:t>yǒuqíngrén</a:t>
            </a:r>
            <a:r>
              <a:rPr lang="en-US" altLang="zh-TW" sz="4400" dirty="0"/>
              <a:t> </a:t>
            </a:r>
            <a:r>
              <a:rPr lang="en-US" altLang="zh-TW" sz="4400" dirty="0" err="1" smtClean="0"/>
              <a:t>zhōngchéng</a:t>
            </a:r>
            <a:r>
              <a:rPr lang="en-US" altLang="zh-TW" sz="4400" dirty="0" smtClean="0"/>
              <a:t> </a:t>
            </a:r>
            <a:r>
              <a:rPr lang="en-US" altLang="zh-TW" sz="4400" dirty="0" err="1" smtClean="0"/>
              <a:t>juànshǔ</a:t>
            </a:r>
            <a:endParaRPr lang="en-US" altLang="zh-TW" sz="4400" dirty="0"/>
          </a:p>
          <a:p>
            <a:endParaRPr lang="zh-TW" altLang="en-US" sz="4400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334000"/>
            <a:ext cx="7467600" cy="892175"/>
          </a:xfrm>
        </p:spPr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(Id) the </a:t>
            </a:r>
            <a:r>
              <a:rPr lang="en-US" altLang="zh-TW" dirty="0"/>
              <a:t>lovers finally got married, every Jack has his Jill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I-31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841111474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末日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mòrì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 the </a:t>
            </a:r>
            <a:r>
              <a:rPr lang="en-US" altLang="zh-TW" dirty="0"/>
              <a:t>end of the world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I-32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812288176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擴大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kuòdà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(V) to </a:t>
            </a:r>
            <a:r>
              <a:rPr lang="en-US" altLang="zh-TW" dirty="0"/>
              <a:t>expand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I-33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411979575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範圍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fànwéi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 scope</a:t>
            </a:r>
            <a:r>
              <a:rPr lang="en-US" altLang="zh-TW" dirty="0"/>
              <a:t>, range, extent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I-34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443298562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心聲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xīnshēng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 heartfelt </a:t>
            </a:r>
            <a:r>
              <a:rPr lang="en-US" altLang="zh-TW" dirty="0"/>
              <a:t>wishes, aspirations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I-35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693382015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法案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fǎ’àn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 bill</a:t>
            </a:r>
            <a:r>
              <a:rPr lang="en-US" altLang="zh-TW" dirty="0"/>
              <a:t>, act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I-36</a:t>
            </a:r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273503544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鏡頭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jìngtóu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 lens</a:t>
            </a:r>
            <a:r>
              <a:rPr lang="en-US" altLang="zh-TW" dirty="0"/>
              <a:t>, shot, scene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II-1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037801879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聯邦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743200" y="3657600"/>
            <a:ext cx="4876801" cy="4526280"/>
          </a:xfrm>
        </p:spPr>
        <p:txBody>
          <a:bodyPr/>
          <a:lstStyle/>
          <a:p>
            <a:r>
              <a:rPr lang="en-US" altLang="zh-TW" dirty="0" err="1"/>
              <a:t>liánbāng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 federal</a:t>
            </a:r>
            <a:r>
              <a:rPr lang="en-US" altLang="zh-TW" dirty="0"/>
              <a:t>, federation, union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II-2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0641843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記者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jìzhě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620000" cy="892175"/>
          </a:xfrm>
        </p:spPr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 reporter</a:t>
            </a:r>
            <a:r>
              <a:rPr lang="en-US" altLang="zh-TW" dirty="0"/>
              <a:t>, journalist, correspondent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2296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I-3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499227002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彩虹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cǎihóng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 rainbow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II-3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785032542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3276600" y="1371600"/>
            <a:ext cx="6708808" cy="2983230"/>
          </a:xfrm>
        </p:spPr>
        <p:txBody>
          <a:bodyPr/>
          <a:lstStyle/>
          <a:p>
            <a:r>
              <a:rPr lang="zh-TW" altLang="zh-TW" dirty="0"/>
              <a:t>旗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748881" y="3733800"/>
            <a:ext cx="4876801" cy="4526280"/>
          </a:xfrm>
        </p:spPr>
        <p:txBody>
          <a:bodyPr/>
          <a:lstStyle/>
          <a:p>
            <a:r>
              <a:rPr lang="en-US" altLang="zh-TW" dirty="0" err="1"/>
              <a:t>qí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 flag</a:t>
            </a:r>
            <a:r>
              <a:rPr lang="en-US" altLang="zh-TW" dirty="0"/>
              <a:t>, banner, standard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II-4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908641560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時刻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shíkè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 moment </a:t>
            </a:r>
            <a:r>
              <a:rPr lang="en-US" altLang="zh-TW" dirty="0"/>
              <a:t>(in time)  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II-5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039936358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駐外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zhùwài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(Vi) to </a:t>
            </a:r>
            <a:r>
              <a:rPr lang="en-US" altLang="zh-TW" dirty="0"/>
              <a:t>be stationed abroad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II-6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410583337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歡慶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590800" y="3657600"/>
            <a:ext cx="4876801" cy="4526280"/>
          </a:xfrm>
        </p:spPr>
        <p:txBody>
          <a:bodyPr/>
          <a:lstStyle/>
          <a:p>
            <a:r>
              <a:rPr lang="en-US" altLang="zh-TW" dirty="0" err="1"/>
              <a:t>huānqìng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(V) to </a:t>
            </a:r>
            <a:r>
              <a:rPr lang="en-US" altLang="zh-TW" dirty="0"/>
              <a:t>celebrate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II-7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793396323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擠進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jǐjìn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</a:t>
            </a:r>
            <a:r>
              <a:rPr lang="en-US" altLang="zh-TW" dirty="0" err="1" smtClean="0"/>
              <a:t>Vpt</a:t>
            </a:r>
            <a:r>
              <a:rPr lang="en-US" altLang="zh-TW" dirty="0" smtClean="0"/>
              <a:t>) to </a:t>
            </a:r>
            <a:r>
              <a:rPr lang="en-US" altLang="zh-TW" dirty="0"/>
              <a:t>crowd in, squeeze in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II-8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514644770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生物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743200" y="3581400"/>
            <a:ext cx="4876801" cy="4526280"/>
          </a:xfrm>
        </p:spPr>
        <p:txBody>
          <a:bodyPr/>
          <a:lstStyle/>
          <a:p>
            <a:r>
              <a:rPr lang="en-US" altLang="zh-TW" dirty="0" err="1"/>
              <a:t>shēngwù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 biology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II-9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232941288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本能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běnnéng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 instinct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II-10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151406195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繁衍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fányǎn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(V) to </a:t>
            </a:r>
            <a:r>
              <a:rPr lang="en-US" altLang="zh-TW" dirty="0"/>
              <a:t>reproduce, propagate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II-11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498674980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尋找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819400" y="3657600"/>
            <a:ext cx="4876801" cy="4526280"/>
          </a:xfrm>
        </p:spPr>
        <p:txBody>
          <a:bodyPr/>
          <a:lstStyle/>
          <a:p>
            <a:r>
              <a:rPr lang="en-US" altLang="zh-TW" dirty="0" err="1"/>
              <a:t>xúnzhǎo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(V) to </a:t>
            </a:r>
            <a:r>
              <a:rPr lang="en-US" altLang="zh-TW" dirty="0"/>
              <a:t>search for, seek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II-12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7892804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連線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liánxiàn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8077200" cy="892175"/>
          </a:xfrm>
        </p:spPr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(Vi) to </a:t>
            </a:r>
            <a:r>
              <a:rPr lang="en-US" altLang="zh-TW" dirty="0"/>
              <a:t>be online </a:t>
            </a:r>
            <a:r>
              <a:rPr lang="en-US" altLang="zh-TW" dirty="0" smtClean="0"/>
              <a:t>with, </a:t>
            </a:r>
            <a:r>
              <a:rPr lang="en-US" altLang="zh-TW" dirty="0"/>
              <a:t>be connected with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2296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I-4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681496752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交配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jiāopèi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(Vi) to </a:t>
            </a:r>
            <a:r>
              <a:rPr lang="en-US" altLang="zh-TW" dirty="0"/>
              <a:t>mate, copulate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II-13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370298383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法則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fǎzé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 law </a:t>
            </a:r>
            <a:r>
              <a:rPr lang="en-US" altLang="zh-TW" dirty="0"/>
              <a:t>(natural, not legal laws)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II-14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855347601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定義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dìngyì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(N/V) definition</a:t>
            </a:r>
            <a:r>
              <a:rPr lang="en-US" altLang="zh-TW" dirty="0"/>
              <a:t>; to define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II-15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861804592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互補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hùbǔ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(Vs) to </a:t>
            </a:r>
            <a:r>
              <a:rPr lang="en-US" altLang="zh-TW" dirty="0"/>
              <a:t>complement each other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II-16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949410837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組合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zǔhé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(N/V) combination</a:t>
            </a:r>
            <a:r>
              <a:rPr lang="en-US" altLang="zh-TW" dirty="0"/>
              <a:t>; to combine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II-17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758331152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全體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quántǐ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8305800" cy="892175"/>
          </a:xfrm>
        </p:spPr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 as </a:t>
            </a:r>
            <a:r>
              <a:rPr lang="en-US" altLang="zh-TW" dirty="0"/>
              <a:t>a whole, whole, entire, overall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II-18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292476997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詞彙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cíhuì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 word</a:t>
            </a:r>
            <a:r>
              <a:rPr lang="en-US" altLang="zh-TW" dirty="0"/>
              <a:t>, term, vocabulary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II-19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099584716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稱呼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chēnghū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(V/N) to </a:t>
            </a:r>
            <a:r>
              <a:rPr lang="en-US" altLang="zh-TW" dirty="0"/>
              <a:t>call; address, name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II-20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4039970908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建構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jiàngòu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(V)to </a:t>
            </a:r>
            <a:r>
              <a:rPr lang="en-US" altLang="zh-TW" dirty="0"/>
              <a:t>build, construct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II-21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347654637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革命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gémìng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696200" cy="892175"/>
          </a:xfrm>
        </p:spPr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(N/Vi) revolution</a:t>
            </a:r>
            <a:r>
              <a:rPr lang="en-US" altLang="zh-TW" dirty="0"/>
              <a:t>; to have a revolution 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II-22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68994442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傳達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895599" y="3733800"/>
            <a:ext cx="4876801" cy="4526280"/>
          </a:xfrm>
        </p:spPr>
        <p:txBody>
          <a:bodyPr/>
          <a:lstStyle/>
          <a:p>
            <a:r>
              <a:rPr lang="en-US" altLang="zh-TW" dirty="0" err="1"/>
              <a:t>chuándá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(V) to </a:t>
            </a:r>
            <a:r>
              <a:rPr lang="en-US" altLang="zh-TW" dirty="0"/>
              <a:t>convey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2296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I-5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79274804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做為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895600" y="3505200"/>
            <a:ext cx="4876801" cy="4526280"/>
          </a:xfrm>
        </p:spPr>
        <p:txBody>
          <a:bodyPr/>
          <a:lstStyle/>
          <a:p>
            <a:r>
              <a:rPr lang="en-US" altLang="zh-TW" dirty="0" err="1"/>
              <a:t>zuòwéi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/>
              <a:t>(</a:t>
            </a:r>
            <a:r>
              <a:rPr lang="en-US" altLang="zh-TW" dirty="0" err="1" smtClean="0"/>
              <a:t>Vst</a:t>
            </a:r>
            <a:r>
              <a:rPr lang="en-US" altLang="zh-TW" dirty="0" smtClean="0"/>
              <a:t>) to </a:t>
            </a:r>
            <a:r>
              <a:rPr lang="en-US" altLang="zh-TW" dirty="0"/>
              <a:t>serve as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II-23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4228382496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無視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wúshì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(V) to </a:t>
            </a:r>
            <a:r>
              <a:rPr lang="en-US" altLang="zh-TW" dirty="0"/>
              <a:t>disregard, defy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II-24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667861517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干涉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gānshè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(V) to </a:t>
            </a:r>
            <a:r>
              <a:rPr lang="en-US" altLang="zh-TW" dirty="0"/>
              <a:t>interfere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II-25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610131889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邏輯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luójí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 logic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II-26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4221655265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納入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nàrù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(V) to </a:t>
            </a:r>
            <a:r>
              <a:rPr lang="en-US" altLang="zh-TW" dirty="0"/>
              <a:t>incorporate, include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II-27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918304114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600200" y="1283970"/>
            <a:ext cx="6708808" cy="2983230"/>
          </a:xfrm>
        </p:spPr>
        <p:txBody>
          <a:bodyPr/>
          <a:lstStyle/>
          <a:p>
            <a:r>
              <a:rPr lang="zh-TW" altLang="zh-TW" dirty="0"/>
              <a:t>第三者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285999" y="3855720"/>
            <a:ext cx="4876801" cy="4526280"/>
          </a:xfrm>
        </p:spPr>
        <p:txBody>
          <a:bodyPr/>
          <a:lstStyle/>
          <a:p>
            <a:r>
              <a:rPr lang="en-US" altLang="zh-TW" dirty="0" err="1"/>
              <a:t>dìsānzhě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356225"/>
            <a:ext cx="8001000" cy="892175"/>
          </a:xfrm>
        </p:spPr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</a:t>
            </a:r>
            <a:r>
              <a:rPr lang="en-US" altLang="zh-TW" dirty="0" err="1" smtClean="0"/>
              <a:t>Ph</a:t>
            </a:r>
            <a:r>
              <a:rPr lang="en-US" altLang="zh-TW" dirty="0" smtClean="0"/>
              <a:t>) “</a:t>
            </a:r>
            <a:r>
              <a:rPr lang="en-US" altLang="zh-TW" dirty="0"/>
              <a:t>third party” (i.e., the “other man/woman”)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II-28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623745987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原則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yuánzé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 principle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II-29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71595532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smtClean="0"/>
              <a:t>無異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wúyì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410200"/>
            <a:ext cx="8153400" cy="892175"/>
          </a:xfrm>
        </p:spPr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(Vs) not </a:t>
            </a:r>
            <a:r>
              <a:rPr lang="en-US" altLang="zh-TW" dirty="0"/>
              <a:t>different from, the same as, tantamount to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II-30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890443642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形式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xíngshì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 form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II-31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288385542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亂倫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luànlún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 incest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II-32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79377348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陣線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590800" y="3657600"/>
            <a:ext cx="4876801" cy="4526280"/>
          </a:xfrm>
        </p:spPr>
        <p:txBody>
          <a:bodyPr/>
          <a:lstStyle/>
          <a:p>
            <a:r>
              <a:rPr lang="en-US" altLang="zh-TW" dirty="0" err="1"/>
              <a:t>zhènxiàn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 ranks</a:t>
            </a:r>
            <a:r>
              <a:rPr lang="en-US" altLang="zh-TW" dirty="0"/>
              <a:t>, front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2296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I-6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773601521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不倫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bùlún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 immorality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II-33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851586266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白宮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Báigōng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</a:t>
            </a:r>
            <a:r>
              <a:rPr lang="en-US" altLang="zh-TW" dirty="0" smtClean="0"/>
              <a:t>) White </a:t>
            </a:r>
            <a:r>
              <a:rPr lang="en-US" altLang="zh-TW" dirty="0"/>
              <a:t>House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II-34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449169308"/>
      </p:ext>
    </p:extLst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85800" y="1283970"/>
            <a:ext cx="8461408" cy="2983230"/>
          </a:xfrm>
        </p:spPr>
        <p:txBody>
          <a:bodyPr/>
          <a:lstStyle/>
          <a:p>
            <a:r>
              <a:rPr lang="zh-TW" altLang="zh-TW" dirty="0"/>
              <a:t>巴黎鐵塔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Bālí</a:t>
            </a:r>
            <a:r>
              <a:rPr lang="en-US" altLang="zh-TW" dirty="0"/>
              <a:t> </a:t>
            </a:r>
            <a:r>
              <a:rPr lang="en-US" altLang="zh-TW" dirty="0" err="1"/>
              <a:t>Tiětǎ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</a:t>
            </a:r>
            <a:r>
              <a:rPr lang="en-US" altLang="zh-TW" dirty="0" err="1" smtClean="0"/>
              <a:t>Ph</a:t>
            </a:r>
            <a:r>
              <a:rPr lang="en-US" altLang="zh-TW" dirty="0" smtClean="0"/>
              <a:t>) </a:t>
            </a:r>
            <a:r>
              <a:rPr lang="en-US" altLang="zh-TW" dirty="0" smtClean="0"/>
              <a:t>Eiffel </a:t>
            </a:r>
            <a:r>
              <a:rPr lang="en-US" altLang="zh-TW" dirty="0"/>
              <a:t>Tower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II-35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470133844"/>
      </p:ext>
    </p:extLst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打上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dǎshàng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(V) to </a:t>
            </a:r>
            <a:r>
              <a:rPr lang="en-US" altLang="zh-TW" dirty="0"/>
              <a:t>shine up on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II-36</a:t>
            </a:r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397708635"/>
      </p:ext>
    </p:extLst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燈光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187608" y="3581400"/>
            <a:ext cx="4876801" cy="4526280"/>
          </a:xfrm>
        </p:spPr>
        <p:txBody>
          <a:bodyPr/>
          <a:lstStyle/>
          <a:p>
            <a:r>
              <a:rPr lang="en-US" altLang="zh-TW" dirty="0" err="1"/>
              <a:t>dēngguāng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 lights</a:t>
            </a:r>
            <a:endParaRPr lang="zh-TW" altLang="zh-TW" dirty="0"/>
          </a:p>
          <a:p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II-37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609978838"/>
      </p:ext>
    </p:extLst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1283970"/>
            <a:ext cx="8690008" cy="2983230"/>
          </a:xfrm>
        </p:spPr>
        <p:txBody>
          <a:bodyPr/>
          <a:lstStyle/>
          <a:p>
            <a:r>
              <a:rPr lang="zh-TW" altLang="zh-TW" dirty="0"/>
              <a:t>不容忽視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1970103" y="3657600"/>
            <a:ext cx="4876801" cy="4526280"/>
          </a:xfrm>
        </p:spPr>
        <p:txBody>
          <a:bodyPr/>
          <a:lstStyle/>
          <a:p>
            <a:r>
              <a:rPr lang="en-US" altLang="zh-TW" dirty="0" err="1"/>
              <a:t>bùróng</a:t>
            </a:r>
            <a:r>
              <a:rPr lang="en-US" altLang="zh-TW" dirty="0"/>
              <a:t> </a:t>
            </a:r>
            <a:r>
              <a:rPr lang="en-US" altLang="zh-TW" dirty="0" err="1"/>
              <a:t>hūshì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924800" cy="892175"/>
          </a:xfrm>
        </p:spPr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(Id) cannot </a:t>
            </a:r>
            <a:r>
              <a:rPr lang="en-US" altLang="zh-TW" dirty="0"/>
              <a:t>ignore, should not be ignored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II-38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103161851"/>
      </p:ext>
    </p:extLst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有賴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yǒulài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</a:t>
            </a:r>
            <a:r>
              <a:rPr lang="en-US" altLang="zh-TW" dirty="0" err="1" smtClean="0"/>
              <a:t>Vst</a:t>
            </a:r>
            <a:r>
              <a:rPr lang="en-US" altLang="zh-TW" dirty="0" smtClean="0"/>
              <a:t>) to </a:t>
            </a:r>
            <a:r>
              <a:rPr lang="en-US" altLang="zh-TW" dirty="0"/>
              <a:t>depend on, contingent on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II-39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128230343"/>
      </p:ext>
    </p:extLst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各界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gèjiè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 all </a:t>
            </a:r>
            <a:r>
              <a:rPr lang="en-US" altLang="zh-TW" dirty="0"/>
              <a:t>walks of life, the public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II-40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040704635"/>
      </p:ext>
    </p:extLst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對話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duìhuà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(Vi) </a:t>
            </a:r>
            <a:r>
              <a:rPr lang="en-US" altLang="zh-TW" dirty="0"/>
              <a:t>to engage in dialogues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II-41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944870089"/>
      </p:ext>
    </p:extLst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激辯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jībiàn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848600" cy="892175"/>
          </a:xfrm>
        </p:spPr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(Vi) to </a:t>
            </a:r>
            <a:r>
              <a:rPr lang="en-US" altLang="zh-TW" dirty="0"/>
              <a:t>engage in robust debate, wrangle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II-42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55767532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發起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fāqǐ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(V) to </a:t>
            </a:r>
            <a:r>
              <a:rPr lang="en-US" altLang="zh-TW" dirty="0"/>
              <a:t>initiate, launch, start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2296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I-7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052878276"/>
      </p:ext>
    </p:extLst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交還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jiāohuán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(V) to </a:t>
            </a:r>
            <a:r>
              <a:rPr lang="en-US" altLang="zh-TW" dirty="0"/>
              <a:t>give back to, to return to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II-43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5264807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盡快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jìnkuài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</a:t>
            </a:r>
            <a:r>
              <a:rPr lang="en-US" altLang="zh-TW" dirty="0" err="1" smtClean="0"/>
              <a:t>Adv</a:t>
            </a:r>
            <a:r>
              <a:rPr lang="en-US" altLang="zh-TW" dirty="0" smtClean="0"/>
              <a:t>) as </a:t>
            </a:r>
            <a:r>
              <a:rPr lang="en-US" altLang="zh-TW" dirty="0"/>
              <a:t>soon/quickly as possible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2296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I-8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45700826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85</TotalTime>
  <Words>822</Words>
  <Application>Microsoft Office PowerPoint</Application>
  <PresentationFormat>如螢幕大小 (4:3)</PresentationFormat>
  <Paragraphs>320</Paragraphs>
  <Slides>80</Slides>
  <Notes>1</Notes>
  <HiddenSlides>0</HiddenSlides>
  <MMClips>0</MMClips>
  <ScaleCrop>false</ScaleCrop>
  <HeadingPairs>
    <vt:vector size="6" baseType="variant">
      <vt:variant>
        <vt:lpstr>使用字型</vt:lpstr>
      </vt:variant>
      <vt:variant>
        <vt:i4>5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80</vt:i4>
      </vt:variant>
    </vt:vector>
  </HeadingPairs>
  <TitlesOfParts>
    <vt:vector size="86" baseType="lpstr">
      <vt:lpstr>Yu Gothic UI Semibold</vt:lpstr>
      <vt:lpstr>新細明體</vt:lpstr>
      <vt:lpstr>標楷體</vt:lpstr>
      <vt:lpstr>Calibri</vt:lpstr>
      <vt:lpstr>Times New Roman</vt:lpstr>
      <vt:lpstr>Office Theme</vt:lpstr>
      <vt:lpstr>PowerPoint 簡報</vt:lpstr>
      <vt:lpstr>同性</vt:lpstr>
      <vt:lpstr>主播</vt:lpstr>
      <vt:lpstr>記者</vt:lpstr>
      <vt:lpstr>連線</vt:lpstr>
      <vt:lpstr>傳達</vt:lpstr>
      <vt:lpstr>陣線</vt:lpstr>
      <vt:lpstr>發起</vt:lpstr>
      <vt:lpstr>盡快</vt:lpstr>
      <vt:lpstr>同性戀</vt:lpstr>
      <vt:lpstr>異性戀</vt:lpstr>
      <vt:lpstr>相同</vt:lpstr>
      <vt:lpstr>相愛</vt:lpstr>
      <vt:lpstr>核心</vt:lpstr>
      <vt:lpstr>伴侶</vt:lpstr>
      <vt:lpstr>無關</vt:lpstr>
      <vt:lpstr>打破</vt:lpstr>
      <vt:lpstr>平權</vt:lpstr>
      <vt:lpstr>藉由</vt:lpstr>
      <vt:lpstr>節稅</vt:lpstr>
      <vt:lpstr>病危</vt:lpstr>
      <vt:lpstr>簽署</vt:lpstr>
      <vt:lpstr>文件</vt:lpstr>
      <vt:lpstr>彼此</vt:lpstr>
      <vt:lpstr>親密</vt:lpstr>
      <vt:lpstr>伙伴</vt:lpstr>
      <vt:lpstr>陌生</vt:lpstr>
      <vt:lpstr>性病</vt:lpstr>
      <vt:lpstr>偏見</vt:lpstr>
      <vt:lpstr>身上</vt:lpstr>
      <vt:lpstr>異性</vt:lpstr>
      <vt:lpstr>有情人終成眷屬</vt:lpstr>
      <vt:lpstr>末日</vt:lpstr>
      <vt:lpstr>擴大</vt:lpstr>
      <vt:lpstr>範圍</vt:lpstr>
      <vt:lpstr>心聲</vt:lpstr>
      <vt:lpstr>法案</vt:lpstr>
      <vt:lpstr>鏡頭</vt:lpstr>
      <vt:lpstr>聯邦</vt:lpstr>
      <vt:lpstr>彩虹</vt:lpstr>
      <vt:lpstr>旗</vt:lpstr>
      <vt:lpstr>時刻</vt:lpstr>
      <vt:lpstr>駐外</vt:lpstr>
      <vt:lpstr>歡慶</vt:lpstr>
      <vt:lpstr>擠進</vt:lpstr>
      <vt:lpstr>生物</vt:lpstr>
      <vt:lpstr>本能</vt:lpstr>
      <vt:lpstr>繁衍</vt:lpstr>
      <vt:lpstr>尋找</vt:lpstr>
      <vt:lpstr>交配</vt:lpstr>
      <vt:lpstr>法則</vt:lpstr>
      <vt:lpstr>定義</vt:lpstr>
      <vt:lpstr>互補</vt:lpstr>
      <vt:lpstr>組合</vt:lpstr>
      <vt:lpstr>全體</vt:lpstr>
      <vt:lpstr>詞彙</vt:lpstr>
      <vt:lpstr>稱呼</vt:lpstr>
      <vt:lpstr>建構</vt:lpstr>
      <vt:lpstr>革命</vt:lpstr>
      <vt:lpstr>做為</vt:lpstr>
      <vt:lpstr>無視</vt:lpstr>
      <vt:lpstr>干涉</vt:lpstr>
      <vt:lpstr>邏輯</vt:lpstr>
      <vt:lpstr>納入</vt:lpstr>
      <vt:lpstr>第三者</vt:lpstr>
      <vt:lpstr>原則</vt:lpstr>
      <vt:lpstr>無異</vt:lpstr>
      <vt:lpstr>形式</vt:lpstr>
      <vt:lpstr>亂倫</vt:lpstr>
      <vt:lpstr>不倫</vt:lpstr>
      <vt:lpstr>白宮</vt:lpstr>
      <vt:lpstr>巴黎鐵塔</vt:lpstr>
      <vt:lpstr>打上</vt:lpstr>
      <vt:lpstr>燈光</vt:lpstr>
      <vt:lpstr>不容忽視</vt:lpstr>
      <vt:lpstr>有賴</vt:lpstr>
      <vt:lpstr>各界</vt:lpstr>
      <vt:lpstr>對話</vt:lpstr>
      <vt:lpstr>激辯</vt:lpstr>
      <vt:lpstr>交還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PC-5165</dc:creator>
  <cp:lastModifiedBy>PC-5165</cp:lastModifiedBy>
  <cp:revision>23</cp:revision>
  <dcterms:created xsi:type="dcterms:W3CDTF">2017-05-11T16:59:40Z</dcterms:created>
  <dcterms:modified xsi:type="dcterms:W3CDTF">2018-06-15T07:36:53Z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2017-05-11T00:00:00Z</vt:filetime>
  </property>
  <property fmtid="{D5CDD505-2E9C-101B-9397-08002B2CF9AE}" pid="3" name="LastSaved">
    <vt:filetime>2017-05-11T00:00:00Z</vt:filetime>
  </property>
</Properties>
</file>